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5143500" type="screen16x9"/>
  <p:notesSz cx="6858000" cy="9144000"/>
  <p:embeddedFontLst>
    <p:embeddedFont>
      <p:font typeface="Calibri" panose="020F0502020204030204" pitchFamily="34" charset="0"/>
      <p:regular r:id="rId58"/>
      <p:bold r:id="rId59"/>
      <p:italic r:id="rId60"/>
      <p:boldItalic r:id="rId61"/>
    </p:embeddedFont>
    <p:embeddedFont>
      <p:font typeface="Proxima Nova" panose="020B0604020202020204" charset="0"/>
      <p:regular r:id="rId62"/>
      <p:bold r:id="rId63"/>
      <p:italic r:id="rId64"/>
      <p:boldItalic r:id="rId65"/>
    </p:embeddedFont>
    <p:embeddedFont>
      <p:font typeface="Proxima Nova Extrabold" panose="020B0604020202020204" charset="0"/>
      <p:bold r:id="rId66"/>
    </p:embeddedFont>
    <p:embeddedFont>
      <p:font typeface="Proxima Nova Semibold" panose="020B0604020202020204" charset="0"/>
      <p:regular r:id="rId67"/>
      <p:bold r:id="rId68"/>
      <p:boldItalic r:id="rId69"/>
    </p:embeddedFont>
    <p:embeddedFont>
      <p:font typeface="Vujahday Script" panose="020B0604020202020204"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Querido Gald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406" y="5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04T00:16:16.820" idx="1">
    <p:pos x="6000" y="0"/>
    <p:text>This is an alternate version of the previous slide, without the photo on the right side.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7790fefa74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7790fefa7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7790fefa74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7790fefa7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7790fefa74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7790fefa7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7790fefa74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7790fefa74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790fefa74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7790fefa7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7790fefa74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7790fefa74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7790fefa74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7790fefa74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7790fefa74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7790fefa74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7790fefa74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7790fefa7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7790fefa74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7790fefa74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7790fefa7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7790fefa7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7790fefa74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7790fefa74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7790fefa74_0_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7790fefa7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7790fefa74_0_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7790fefa74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7790fefa74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7790fefa74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7790fefa74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7790fefa74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7790fefa74_0_4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7790fefa74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7790fefa74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7790fefa74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7790fefa74_0_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7790fefa74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7790fefa74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7790fefa74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7790fefa74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7790fefa74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7790fefa74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7790fefa7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7790fefa74_0_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7790fefa74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7790fefa74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7790fefa74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7790fefa74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7790fefa74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7790fefa74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7790fefa7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7e77f53e6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7e77f53e6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7e77f53e6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7e77f53e6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7e77f53e66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7e77f53e6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7e77f53e66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7e77f53e6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7e77f53e66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7e77f53e6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7e77f53e6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7e77f53e6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7790fefa7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7790fefa7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7e77f53e66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7e77f53e6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7e77f53e66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7e77f53e6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7e77f53e66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7e77f53e6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7e77f53e66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7e77f53e6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7e77f53e66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7e77f53e6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7e77f53e66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7e77f53e66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7e77f53e66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7e77f53e66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7e77f53e66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7e77f53e66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7e77f53e66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7e77f53e66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7e77f53e66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7e77f53e66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7790fefa74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7790fefa7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7e77f53e66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7e77f53e66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7e77f53e66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7e77f53e6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7e77f53e66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7e77f53e6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7e77f53e66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7e77f53e66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7e77f53e66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7e77f53e66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7e77f53e66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7e77f53e66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7790fefa74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7790fefa7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7790fefa74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7790fefa7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7790fefa74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7790fefa7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7790fefa74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7790fefa7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p:nvPr/>
        </p:nvSpPr>
        <p:spPr>
          <a:xfrm>
            <a:off x="7604749" y="4812401"/>
            <a:ext cx="390000" cy="27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b="1">
                <a:solidFill>
                  <a:srgbClr val="E6427A"/>
                </a:solidFill>
                <a:latin typeface="Proxima Nova"/>
                <a:ea typeface="Proxima Nova"/>
                <a:cs typeface="Proxima Nova"/>
                <a:sym typeface="Proxima Nova"/>
              </a:rPr>
              <a:t>‹#›</a:t>
            </a:fld>
            <a:endParaRPr sz="1200" b="1">
              <a:solidFill>
                <a:srgbClr val="E6427A"/>
              </a:solidFill>
              <a:latin typeface="Proxima Nova"/>
              <a:ea typeface="Proxima Nova"/>
              <a:cs typeface="Proxima Nova"/>
              <a:sym typeface="Proxima Nov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p:nvPr/>
        </p:nvSpPr>
        <p:spPr>
          <a:xfrm>
            <a:off x="7604749" y="4812401"/>
            <a:ext cx="390000" cy="27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b="1">
                <a:solidFill>
                  <a:srgbClr val="E6427A"/>
                </a:solidFill>
                <a:latin typeface="Proxima Nova"/>
                <a:ea typeface="Proxima Nova"/>
                <a:cs typeface="Proxima Nova"/>
                <a:sym typeface="Proxima Nova"/>
              </a:rPr>
              <a:t>‹#›</a:t>
            </a:fld>
            <a:endParaRPr sz="1200" b="1">
              <a:solidFill>
                <a:srgbClr val="E6427A"/>
              </a:solidFill>
              <a:latin typeface="Proxima Nova"/>
              <a:ea typeface="Proxima Nova"/>
              <a:cs typeface="Proxima Nova"/>
              <a:sym typeface="Proxima Nov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p:nvPr/>
        </p:nvSpPr>
        <p:spPr>
          <a:xfrm>
            <a:off x="7604749" y="4812401"/>
            <a:ext cx="390000" cy="27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b="1">
                <a:solidFill>
                  <a:srgbClr val="E6427A"/>
                </a:solidFill>
                <a:latin typeface="Proxima Nova"/>
                <a:ea typeface="Proxima Nova"/>
                <a:cs typeface="Proxima Nova"/>
                <a:sym typeface="Proxima Nova"/>
              </a:rPr>
              <a:t>‹#›</a:t>
            </a:fld>
            <a:endParaRPr sz="1200" b="1">
              <a:solidFill>
                <a:srgbClr val="E6427A"/>
              </a:solidFill>
              <a:latin typeface="Proxima Nova"/>
              <a:ea typeface="Proxima Nova"/>
              <a:cs typeface="Proxima Nova"/>
              <a:sym typeface="Proxima No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8" name="Google Shape;28;p6"/>
          <p:cNvSpPr txBox="1"/>
          <p:nvPr/>
        </p:nvSpPr>
        <p:spPr>
          <a:xfrm>
            <a:off x="7604749" y="4812401"/>
            <a:ext cx="390000" cy="27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b="1">
                <a:solidFill>
                  <a:srgbClr val="E6427A"/>
                </a:solidFill>
                <a:latin typeface="Proxima Nova"/>
                <a:ea typeface="Proxima Nova"/>
                <a:cs typeface="Proxima Nova"/>
                <a:sym typeface="Proxima Nova"/>
              </a:rPr>
              <a:t>‹#›</a:t>
            </a:fld>
            <a:endParaRPr sz="1200" b="1">
              <a:solidFill>
                <a:srgbClr val="E6427A"/>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7"/>
          <p:cNvSpPr/>
          <p:nvPr/>
        </p:nvSpPr>
        <p:spPr>
          <a:xfrm>
            <a:off x="5098800" y="324450"/>
            <a:ext cx="4045200" cy="42177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 name="Google Shape;32;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7"/>
          <p:cNvSpPr txBox="1">
            <a:spLocks noGrp="1"/>
          </p:cNvSpPr>
          <p:nvPr>
            <p:ph type="body" idx="2"/>
          </p:nvPr>
        </p:nvSpPr>
        <p:spPr>
          <a:xfrm>
            <a:off x="5277200" y="459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34" name="Google Shape;34;p7"/>
          <p:cNvSpPr txBox="1"/>
          <p:nvPr/>
        </p:nvSpPr>
        <p:spPr>
          <a:xfrm>
            <a:off x="7604749" y="4812401"/>
            <a:ext cx="390000" cy="27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b="1">
                <a:solidFill>
                  <a:srgbClr val="E6427A"/>
                </a:solidFill>
                <a:latin typeface="Proxima Nova"/>
                <a:ea typeface="Proxima Nova"/>
                <a:cs typeface="Proxima Nova"/>
                <a:sym typeface="Proxima Nova"/>
              </a:rPr>
              <a:t>‹#›</a:t>
            </a:fld>
            <a:endParaRPr sz="1200" b="1">
              <a:solidFill>
                <a:srgbClr val="E6427A"/>
              </a:solidFill>
              <a:latin typeface="Proxima Nova"/>
              <a:ea typeface="Proxima Nova"/>
              <a:cs typeface="Proxima Nova"/>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8"/>
          <p:cNvSpPr txBox="1"/>
          <p:nvPr/>
        </p:nvSpPr>
        <p:spPr>
          <a:xfrm>
            <a:off x="7604749" y="4812401"/>
            <a:ext cx="390000" cy="27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b="1">
                <a:solidFill>
                  <a:srgbClr val="E6427A"/>
                </a:solidFill>
                <a:latin typeface="Proxima Nova"/>
                <a:ea typeface="Proxima Nova"/>
                <a:cs typeface="Proxima Nova"/>
                <a:sym typeface="Proxima Nova"/>
              </a:rPr>
              <a:t>‹#›</a:t>
            </a:fld>
            <a:endParaRPr sz="1200" b="1">
              <a:solidFill>
                <a:srgbClr val="E6427A"/>
              </a:solidFill>
              <a:latin typeface="Proxima Nova"/>
              <a:ea typeface="Proxima Nova"/>
              <a:cs typeface="Proxima Nova"/>
              <a:sym typeface="Proxima Nov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E6427A"/>
              </a:buClr>
              <a:buSzPts val="2800"/>
              <a:buFont typeface="Proxima Nova"/>
              <a:buNone/>
              <a:defRPr sz="2800" b="1">
                <a:solidFill>
                  <a:srgbClr val="E6427A"/>
                </a:solidFill>
                <a:latin typeface="Proxima Nova"/>
                <a:ea typeface="Proxima Nova"/>
                <a:cs typeface="Proxima Nova"/>
                <a:sym typeface="Proxima Nov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b="1">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Semibold"/>
              <a:buChar char="○"/>
              <a:defRPr>
                <a:solidFill>
                  <a:schemeClr val="dk2"/>
                </a:solidFill>
                <a:latin typeface="Proxima Nova Semibold"/>
                <a:ea typeface="Proxima Nova Semibold"/>
                <a:cs typeface="Proxima Nova Semibold"/>
                <a:sym typeface="Proxima Nova Semibold"/>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p:nvPr/>
        </p:nvSpPr>
        <p:spPr>
          <a:xfrm>
            <a:off x="2843475" y="4890725"/>
            <a:ext cx="3517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00" i="0" u="none" strike="noStrike" cap="none">
                <a:solidFill>
                  <a:srgbClr val="595959"/>
                </a:solidFill>
                <a:latin typeface="Proxima Nova Semibold"/>
                <a:ea typeface="Proxima Nova Semibold"/>
                <a:cs typeface="Proxima Nova Semibold"/>
                <a:sym typeface="Proxima Nova Semibold"/>
              </a:rPr>
              <a:t>Property of the Center of Excellence for Transgender Health UCSF©20</a:t>
            </a:r>
            <a:r>
              <a:rPr lang="en" sz="700">
                <a:solidFill>
                  <a:srgbClr val="595959"/>
                </a:solidFill>
                <a:latin typeface="Proxima Nova Semibold"/>
                <a:ea typeface="Proxima Nova Semibold"/>
                <a:cs typeface="Proxima Nova Semibold"/>
                <a:sym typeface="Proxima Nova Semibold"/>
              </a:rPr>
              <a:t>22</a:t>
            </a:r>
            <a:endParaRPr sz="700">
              <a:solidFill>
                <a:srgbClr val="595959"/>
              </a:solidFill>
              <a:latin typeface="Proxima Nova Semibold"/>
              <a:ea typeface="Proxima Nova Semibold"/>
              <a:cs typeface="Proxima Nova Semibold"/>
              <a:sym typeface="Proxima Nova Semibold"/>
            </a:endParaRPr>
          </a:p>
        </p:txBody>
      </p:sp>
      <p:pic>
        <p:nvPicPr>
          <p:cNvPr id="9" name="Google Shape;9;p1"/>
          <p:cNvPicPr preferRelativeResize="0"/>
          <p:nvPr/>
        </p:nvPicPr>
        <p:blipFill rotWithShape="1">
          <a:blip r:embed="rId9">
            <a:alphaModFix/>
          </a:blip>
          <a:srcRect/>
          <a:stretch/>
        </p:blipFill>
        <p:spPr>
          <a:xfrm>
            <a:off x="64177" y="4847302"/>
            <a:ext cx="727359" cy="217200"/>
          </a:xfrm>
          <a:prstGeom prst="rect">
            <a:avLst/>
          </a:prstGeom>
          <a:noFill/>
          <a:ln>
            <a:noFill/>
          </a:ln>
        </p:spPr>
      </p:pic>
      <p:pic>
        <p:nvPicPr>
          <p:cNvPr id="10" name="Google Shape;10;p1"/>
          <p:cNvPicPr preferRelativeResize="0"/>
          <p:nvPr/>
        </p:nvPicPr>
        <p:blipFill rotWithShape="1">
          <a:blip r:embed="rId10">
            <a:alphaModFix/>
          </a:blip>
          <a:srcRect l="25704" t="25909" r="25174" b="59390"/>
          <a:stretch/>
        </p:blipFill>
        <p:spPr>
          <a:xfrm>
            <a:off x="8347925" y="4724530"/>
            <a:ext cx="727349" cy="366295"/>
          </a:xfrm>
          <a:prstGeom prst="rect">
            <a:avLst/>
          </a:prstGeom>
          <a:noFill/>
          <a:ln>
            <a:noFill/>
          </a:ln>
        </p:spPr>
      </p:pic>
      <p:sp>
        <p:nvSpPr>
          <p:cNvPr id="11" name="Google Shape;11;p1"/>
          <p:cNvSpPr/>
          <p:nvPr/>
        </p:nvSpPr>
        <p:spPr>
          <a:xfrm>
            <a:off x="-100" y="-14500"/>
            <a:ext cx="9144000" cy="217200"/>
          </a:xfrm>
          <a:prstGeom prst="rect">
            <a:avLst/>
          </a:prstGeom>
          <a:solidFill>
            <a:srgbClr val="D6D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1"/>
          <p:cNvPicPr preferRelativeResize="0"/>
          <p:nvPr/>
        </p:nvPicPr>
        <p:blipFill>
          <a:blip r:embed="rId11">
            <a:alphaModFix/>
          </a:blip>
          <a:stretch>
            <a:fillRect/>
          </a:stretch>
        </p:blipFill>
        <p:spPr>
          <a:xfrm>
            <a:off x="871701" y="4847299"/>
            <a:ext cx="1113270" cy="2435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txBox="1">
            <a:spLocks noGrp="1"/>
          </p:cNvSpPr>
          <p:nvPr>
            <p:ph type="ctrTitle"/>
          </p:nvPr>
        </p:nvSpPr>
        <p:spPr>
          <a:xfrm>
            <a:off x="311875" y="3427200"/>
            <a:ext cx="8520600" cy="1068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Training of Facilitators</a:t>
            </a:r>
            <a:endParaRPr dirty="0"/>
          </a:p>
        </p:txBody>
      </p:sp>
      <p:pic>
        <p:nvPicPr>
          <p:cNvPr id="43" name="Google Shape;43;p9"/>
          <p:cNvPicPr preferRelativeResize="0"/>
          <p:nvPr/>
        </p:nvPicPr>
        <p:blipFill rotWithShape="1">
          <a:blip r:embed="rId3">
            <a:alphaModFix/>
          </a:blip>
          <a:srcRect l="13999" t="3870" r="38415" b="29960"/>
          <a:stretch/>
        </p:blipFill>
        <p:spPr>
          <a:xfrm>
            <a:off x="0" y="198650"/>
            <a:ext cx="1828874" cy="1695050"/>
          </a:xfrm>
          <a:prstGeom prst="rect">
            <a:avLst/>
          </a:prstGeom>
          <a:noFill/>
          <a:ln>
            <a:noFill/>
          </a:ln>
        </p:spPr>
      </p:pic>
      <p:pic>
        <p:nvPicPr>
          <p:cNvPr id="44" name="Google Shape;44;p9"/>
          <p:cNvPicPr preferRelativeResize="0"/>
          <p:nvPr/>
        </p:nvPicPr>
        <p:blipFill rotWithShape="1">
          <a:blip r:embed="rId4">
            <a:alphaModFix/>
          </a:blip>
          <a:srcRect l="4862" t="6389" r="50813" b="32638"/>
          <a:stretch/>
        </p:blipFill>
        <p:spPr>
          <a:xfrm>
            <a:off x="1828875" y="198651"/>
            <a:ext cx="1828874" cy="1695051"/>
          </a:xfrm>
          <a:prstGeom prst="rect">
            <a:avLst/>
          </a:prstGeom>
          <a:noFill/>
          <a:ln>
            <a:noFill/>
          </a:ln>
        </p:spPr>
      </p:pic>
      <p:pic>
        <p:nvPicPr>
          <p:cNvPr id="45" name="Google Shape;45;p9"/>
          <p:cNvPicPr preferRelativeResize="0"/>
          <p:nvPr/>
        </p:nvPicPr>
        <p:blipFill rotWithShape="1">
          <a:blip r:embed="rId5">
            <a:alphaModFix/>
          </a:blip>
          <a:srcRect l="34312" t="3449" r="10566" b="19904"/>
          <a:stretch/>
        </p:blipFill>
        <p:spPr>
          <a:xfrm>
            <a:off x="3657750" y="198651"/>
            <a:ext cx="1828874" cy="1695050"/>
          </a:xfrm>
          <a:prstGeom prst="rect">
            <a:avLst/>
          </a:prstGeom>
          <a:noFill/>
          <a:ln>
            <a:noFill/>
          </a:ln>
        </p:spPr>
      </p:pic>
      <p:pic>
        <p:nvPicPr>
          <p:cNvPr id="46" name="Google Shape;46;p9"/>
          <p:cNvPicPr preferRelativeResize="0"/>
          <p:nvPr/>
        </p:nvPicPr>
        <p:blipFill rotWithShape="1">
          <a:blip r:embed="rId6">
            <a:alphaModFix/>
          </a:blip>
          <a:srcRect l="20488" t="5406" r="29504" b="25105"/>
          <a:stretch/>
        </p:blipFill>
        <p:spPr>
          <a:xfrm>
            <a:off x="5486625" y="198650"/>
            <a:ext cx="1828874" cy="1695049"/>
          </a:xfrm>
          <a:prstGeom prst="rect">
            <a:avLst/>
          </a:prstGeom>
          <a:noFill/>
          <a:ln>
            <a:noFill/>
          </a:ln>
        </p:spPr>
      </p:pic>
      <p:pic>
        <p:nvPicPr>
          <p:cNvPr id="47" name="Google Shape;47;p9"/>
          <p:cNvPicPr preferRelativeResize="0"/>
          <p:nvPr/>
        </p:nvPicPr>
        <p:blipFill rotWithShape="1">
          <a:blip r:embed="rId7">
            <a:alphaModFix/>
          </a:blip>
          <a:srcRect l="5084" t="2921" r="16212" b="46185"/>
          <a:stretch/>
        </p:blipFill>
        <p:spPr>
          <a:xfrm>
            <a:off x="7315500" y="198650"/>
            <a:ext cx="1828875" cy="1695051"/>
          </a:xfrm>
          <a:prstGeom prst="rect">
            <a:avLst/>
          </a:prstGeom>
          <a:noFill/>
          <a:ln>
            <a:noFill/>
          </a:ln>
        </p:spPr>
      </p:pic>
      <p:pic>
        <p:nvPicPr>
          <p:cNvPr id="48" name="Google Shape;48;p9"/>
          <p:cNvPicPr preferRelativeResize="0"/>
          <p:nvPr/>
        </p:nvPicPr>
        <p:blipFill>
          <a:blip r:embed="rId8">
            <a:alphaModFix/>
          </a:blip>
          <a:stretch>
            <a:fillRect/>
          </a:stretch>
        </p:blipFill>
        <p:spPr>
          <a:xfrm>
            <a:off x="2923675" y="2025625"/>
            <a:ext cx="3769765" cy="1793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txBox="1"/>
          <p:nvPr/>
        </p:nvSpPr>
        <p:spPr>
          <a:xfrm>
            <a:off x="433725" y="877275"/>
            <a:ext cx="8276700" cy="658800"/>
          </a:xfrm>
          <a:prstGeom prst="rect">
            <a:avLst/>
          </a:prstGeom>
          <a:noFill/>
          <a:ln>
            <a:noFill/>
          </a:ln>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 sz="3600" b="1">
                <a:solidFill>
                  <a:schemeClr val="lt1"/>
                </a:solidFill>
                <a:latin typeface="Proxima Nova"/>
                <a:ea typeface="Proxima Nova"/>
                <a:cs typeface="Proxima Nova"/>
                <a:sym typeface="Proxima Nova"/>
              </a:rPr>
              <a:t>Theoretical Framework of</a:t>
            </a:r>
            <a:endParaRPr sz="3600" b="1">
              <a:solidFill>
                <a:schemeClr val="lt1"/>
              </a:solidFill>
              <a:latin typeface="Proxima Nova"/>
              <a:ea typeface="Proxima Nova"/>
              <a:cs typeface="Proxima Nova"/>
              <a:sym typeface="Proxima Nova"/>
            </a:endParaRPr>
          </a:p>
        </p:txBody>
      </p:sp>
      <p:pic>
        <p:nvPicPr>
          <p:cNvPr id="145" name="Google Shape;145;p18"/>
          <p:cNvPicPr preferRelativeResize="0"/>
          <p:nvPr/>
        </p:nvPicPr>
        <p:blipFill>
          <a:blip r:embed="rId3">
            <a:alphaModFix/>
          </a:blip>
          <a:stretch>
            <a:fillRect/>
          </a:stretch>
        </p:blipFill>
        <p:spPr>
          <a:xfrm>
            <a:off x="2079655" y="1591875"/>
            <a:ext cx="4984685" cy="23708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p:nvPr/>
        </p:nvSpPr>
        <p:spPr>
          <a:xfrm>
            <a:off x="294600" y="381275"/>
            <a:ext cx="849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595959"/>
                </a:solidFill>
                <a:latin typeface="Proxima Nova"/>
                <a:ea typeface="Proxima Nova"/>
                <a:cs typeface="Proxima Nova"/>
                <a:sym typeface="Proxima Nova"/>
              </a:rPr>
              <a:t>Conceptual Model:</a:t>
            </a:r>
            <a:r>
              <a:rPr lang="en" sz="2800" b="1">
                <a:solidFill>
                  <a:srgbClr val="E6427A"/>
                </a:solidFill>
                <a:latin typeface="Proxima Nova"/>
                <a:ea typeface="Proxima Nova"/>
                <a:cs typeface="Proxima Nova"/>
                <a:sym typeface="Proxima Nova"/>
              </a:rPr>
              <a:t> Model of Gender Affirmation and Model of Health Care Empowerment</a:t>
            </a:r>
            <a:endParaRPr sz="2800" b="1">
              <a:solidFill>
                <a:srgbClr val="E6427A"/>
              </a:solidFill>
              <a:latin typeface="Proxima Nova"/>
              <a:ea typeface="Proxima Nova"/>
              <a:cs typeface="Proxima Nova"/>
              <a:sym typeface="Proxima Nova"/>
            </a:endParaRPr>
          </a:p>
        </p:txBody>
      </p:sp>
      <p:sp>
        <p:nvSpPr>
          <p:cNvPr id="151" name="Google Shape;151;p19"/>
          <p:cNvSpPr txBox="1"/>
          <p:nvPr/>
        </p:nvSpPr>
        <p:spPr>
          <a:xfrm>
            <a:off x="285775" y="2494600"/>
            <a:ext cx="1366800" cy="1319400"/>
          </a:xfrm>
          <a:prstGeom prst="rect">
            <a:avLst/>
          </a:prstGeom>
          <a:solidFill>
            <a:srgbClr val="D6D8D3">
              <a:alpha val="60120"/>
            </a:srgbClr>
          </a:solidFill>
          <a:ln>
            <a:noFill/>
          </a:ln>
        </p:spPr>
        <p:txBody>
          <a:bodyPr spcFirstLastPara="1" wrap="square" lIns="68650" tIns="8227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Psychosocial factors</a:t>
            </a:r>
            <a:endParaRPr sz="1000">
              <a:solidFill>
                <a:srgbClr val="E6427A"/>
              </a:solidFill>
              <a:latin typeface="Proxima Nova Extrabold"/>
              <a:ea typeface="Proxima Nova Extrabold"/>
              <a:cs typeface="Proxima Nova Extrabold"/>
              <a:sym typeface="Proxima Nova Extrabold"/>
            </a:endParaRPr>
          </a:p>
          <a:p>
            <a:pPr marL="0" marR="0" lvl="0" indent="0" algn="l" rtl="0">
              <a:spcBef>
                <a:spcPts val="400"/>
              </a:spcBef>
              <a:spcAft>
                <a:spcPts val="0"/>
              </a:spcAft>
              <a:buNone/>
            </a:pPr>
            <a:r>
              <a:rPr lang="en" sz="800">
                <a:latin typeface="Proxima Nova"/>
                <a:ea typeface="Proxima Nova"/>
                <a:cs typeface="Proxima Nova"/>
                <a:sym typeface="Proxima Nova"/>
              </a:rPr>
              <a:t>• </a:t>
            </a:r>
            <a:r>
              <a:rPr lang="en" sz="800">
                <a:solidFill>
                  <a:srgbClr val="000000"/>
                </a:solidFill>
                <a:latin typeface="Proxima Nova"/>
                <a:ea typeface="Proxima Nova"/>
                <a:cs typeface="Proxima Nova"/>
                <a:sym typeface="Proxima Nova"/>
              </a:rPr>
              <a:t>Trans</a:t>
            </a:r>
            <a:r>
              <a:rPr lang="en" sz="800">
                <a:latin typeface="Proxima Nova"/>
                <a:ea typeface="Proxima Nova"/>
                <a:cs typeface="Proxima Nova"/>
                <a:sym typeface="Proxima Nova"/>
              </a:rPr>
              <a:t>phobia </a:t>
            </a:r>
            <a:br>
              <a:rPr lang="en" sz="800">
                <a:latin typeface="Proxima Nova"/>
                <a:ea typeface="Proxima Nova"/>
                <a:cs typeface="Proxima Nova"/>
                <a:sym typeface="Proxima Nova"/>
              </a:rPr>
            </a:br>
            <a:r>
              <a:rPr lang="en" sz="800">
                <a:latin typeface="Proxima Nova"/>
                <a:ea typeface="Proxima Nova"/>
                <a:cs typeface="Proxima Nova"/>
                <a:sym typeface="Proxima Nova"/>
              </a:rPr>
              <a:t>  (experienced/internalized)</a:t>
            </a:r>
            <a:endParaRPr sz="8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800">
                <a:latin typeface="Proxima Nova"/>
                <a:ea typeface="Proxima Nova"/>
                <a:cs typeface="Proxima Nova"/>
                <a:sym typeface="Proxima Nova"/>
              </a:rPr>
              <a:t>• Trauma History</a:t>
            </a:r>
            <a:endParaRPr sz="8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800">
                <a:latin typeface="Proxima Nova"/>
                <a:ea typeface="Proxima Nova"/>
                <a:cs typeface="Proxima Nova"/>
                <a:sym typeface="Proxima Nova"/>
              </a:rPr>
              <a:t>• Social support</a:t>
            </a:r>
            <a:endParaRPr sz="8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800">
                <a:latin typeface="Proxima Nova"/>
                <a:ea typeface="Proxima Nova"/>
                <a:cs typeface="Proxima Nova"/>
                <a:sym typeface="Proxima Nova"/>
              </a:rPr>
              <a:t>• Life stability</a:t>
            </a:r>
            <a:br>
              <a:rPr lang="en" sz="800">
                <a:latin typeface="Proxima Nova"/>
                <a:ea typeface="Proxima Nova"/>
                <a:cs typeface="Proxima Nova"/>
                <a:sym typeface="Proxima Nova"/>
              </a:rPr>
            </a:br>
            <a:r>
              <a:rPr lang="en" sz="800">
                <a:latin typeface="Proxima Nova"/>
                <a:ea typeface="Proxima Nova"/>
                <a:cs typeface="Proxima Nova"/>
                <a:sym typeface="Proxima Nova"/>
              </a:rPr>
              <a:t>  (SES, housing, sex work)</a:t>
            </a:r>
            <a:endParaRPr sz="8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800">
                <a:latin typeface="Proxima Nova"/>
                <a:ea typeface="Proxima Nova"/>
                <a:cs typeface="Proxima Nova"/>
                <a:sym typeface="Proxima Nova"/>
              </a:rPr>
              <a:t>• Substance use</a:t>
            </a:r>
            <a:endParaRPr sz="800">
              <a:latin typeface="Proxima Nova"/>
              <a:ea typeface="Proxima Nova"/>
              <a:cs typeface="Proxima Nova"/>
              <a:sym typeface="Proxima Nova"/>
            </a:endParaRPr>
          </a:p>
        </p:txBody>
      </p:sp>
      <p:sp>
        <p:nvSpPr>
          <p:cNvPr id="152" name="Google Shape;152;p19"/>
          <p:cNvSpPr txBox="1"/>
          <p:nvPr/>
        </p:nvSpPr>
        <p:spPr>
          <a:xfrm>
            <a:off x="1908175" y="2494600"/>
            <a:ext cx="1366800" cy="611100"/>
          </a:xfrm>
          <a:prstGeom prst="rect">
            <a:avLst/>
          </a:prstGeom>
          <a:solidFill>
            <a:srgbClr val="262626"/>
          </a:solidFill>
          <a:ln>
            <a:noFill/>
          </a:ln>
        </p:spPr>
        <p:txBody>
          <a:bodyPr spcFirstLastPara="1" wrap="square" lIns="68650" tIns="109725" rIns="68650" bIns="34325" anchor="t" anchorCtr="0">
            <a:noAutofit/>
          </a:bodyPr>
          <a:lstStyle/>
          <a:p>
            <a:pPr marL="0" marR="0" lvl="0" indent="0" algn="ctr" rtl="0">
              <a:spcBef>
                <a:spcPts val="0"/>
              </a:spcBef>
              <a:spcAft>
                <a:spcPts val="400"/>
              </a:spcAft>
              <a:buNone/>
            </a:pPr>
            <a:r>
              <a:rPr lang="en" sz="1200">
                <a:solidFill>
                  <a:srgbClr val="E6427A"/>
                </a:solidFill>
                <a:latin typeface="Proxima Nova Extrabold"/>
                <a:ea typeface="Proxima Nova Extrabold"/>
                <a:cs typeface="Proxima Nova Extrabold"/>
                <a:sym typeface="Proxima Nova Extrabold"/>
              </a:rPr>
              <a:t>Access to Gender Affirmation</a:t>
            </a:r>
            <a:endParaRPr sz="1000">
              <a:solidFill>
                <a:schemeClr val="lt1"/>
              </a:solidFill>
              <a:latin typeface="Proxima Nova Semibold"/>
              <a:ea typeface="Proxima Nova Semibold"/>
              <a:cs typeface="Proxima Nova Semibold"/>
              <a:sym typeface="Proxima Nova Semibold"/>
            </a:endParaRPr>
          </a:p>
        </p:txBody>
      </p:sp>
      <p:sp>
        <p:nvSpPr>
          <p:cNvPr id="153" name="Google Shape;153;p19"/>
          <p:cNvSpPr txBox="1"/>
          <p:nvPr/>
        </p:nvSpPr>
        <p:spPr>
          <a:xfrm>
            <a:off x="3530575" y="2494600"/>
            <a:ext cx="1060200" cy="1319400"/>
          </a:xfrm>
          <a:prstGeom prst="rect">
            <a:avLst/>
          </a:prstGeom>
          <a:solidFill>
            <a:srgbClr val="E6427A"/>
          </a:solidFill>
          <a:ln>
            <a:noFill/>
          </a:ln>
        </p:spPr>
        <p:txBody>
          <a:bodyPr spcFirstLastPara="1" wrap="square" lIns="68650" tIns="310875" rIns="68650" bIns="34325" anchor="t" anchorCtr="0">
            <a:noAutofit/>
          </a:bodyPr>
          <a:lstStyle/>
          <a:p>
            <a:pPr marL="0" marR="0" lvl="0" indent="0" algn="ctr" rtl="0">
              <a:spcBef>
                <a:spcPts val="0"/>
              </a:spcBef>
              <a:spcAft>
                <a:spcPts val="300"/>
              </a:spcAft>
              <a:buNone/>
            </a:pPr>
            <a:r>
              <a:rPr lang="en" sz="1200">
                <a:solidFill>
                  <a:schemeClr val="lt1"/>
                </a:solidFill>
                <a:latin typeface="Proxima Nova Extrabold"/>
                <a:ea typeface="Proxima Nova Extrabold"/>
                <a:cs typeface="Proxima Nova Extrabold"/>
                <a:sym typeface="Proxima Nova Extrabold"/>
              </a:rPr>
              <a:t>Gender affirmation needs met</a:t>
            </a:r>
            <a:endParaRPr sz="1200" b="1">
              <a:solidFill>
                <a:schemeClr val="lt1"/>
              </a:solidFill>
              <a:latin typeface="Proxima Nova"/>
              <a:ea typeface="Proxima Nova"/>
              <a:cs typeface="Proxima Nova"/>
              <a:sym typeface="Proxima Nova"/>
            </a:endParaRPr>
          </a:p>
        </p:txBody>
      </p:sp>
      <p:cxnSp>
        <p:nvCxnSpPr>
          <p:cNvPr id="154" name="Google Shape;154;p19"/>
          <p:cNvCxnSpPr/>
          <p:nvPr/>
        </p:nvCxnSpPr>
        <p:spPr>
          <a:xfrm>
            <a:off x="1652575" y="2819850"/>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55" name="Google Shape;155;p19"/>
          <p:cNvCxnSpPr>
            <a:stCxn id="152" idx="3"/>
          </p:cNvCxnSpPr>
          <p:nvPr/>
        </p:nvCxnSpPr>
        <p:spPr>
          <a:xfrm>
            <a:off x="3274975" y="2800150"/>
            <a:ext cx="255600" cy="3600"/>
          </a:xfrm>
          <a:prstGeom prst="straightConnector1">
            <a:avLst/>
          </a:prstGeom>
          <a:noFill/>
          <a:ln w="9525" cap="flat" cmpd="sng">
            <a:solidFill>
              <a:srgbClr val="000000"/>
            </a:solidFill>
            <a:prstDash val="solid"/>
            <a:miter lim="800000"/>
            <a:headEnd type="none" w="sm" len="sm"/>
            <a:tailEnd type="triangle" w="med" len="med"/>
          </a:ln>
        </p:spPr>
      </p:cxnSp>
      <p:cxnSp>
        <p:nvCxnSpPr>
          <p:cNvPr id="156" name="Google Shape;156;p19"/>
          <p:cNvCxnSpPr/>
          <p:nvPr/>
        </p:nvCxnSpPr>
        <p:spPr>
          <a:xfrm>
            <a:off x="1652575" y="3511950"/>
            <a:ext cx="255600" cy="0"/>
          </a:xfrm>
          <a:prstGeom prst="straightConnector1">
            <a:avLst/>
          </a:prstGeom>
          <a:noFill/>
          <a:ln w="9525" cap="flat" cmpd="sng">
            <a:solidFill>
              <a:srgbClr val="000000"/>
            </a:solidFill>
            <a:prstDash val="solid"/>
            <a:miter lim="800000"/>
            <a:headEnd type="none" w="sm" len="sm"/>
            <a:tailEnd type="triangle" w="med" len="med"/>
          </a:ln>
        </p:spPr>
      </p:cxnSp>
      <p:sp>
        <p:nvSpPr>
          <p:cNvPr id="157" name="Google Shape;157;p19"/>
          <p:cNvSpPr txBox="1"/>
          <p:nvPr/>
        </p:nvSpPr>
        <p:spPr>
          <a:xfrm>
            <a:off x="1908175" y="3201900"/>
            <a:ext cx="1366800" cy="611100"/>
          </a:xfrm>
          <a:prstGeom prst="rect">
            <a:avLst/>
          </a:prstGeom>
          <a:solidFill>
            <a:srgbClr val="262626"/>
          </a:solidFill>
          <a:ln>
            <a:noFill/>
          </a:ln>
        </p:spPr>
        <p:txBody>
          <a:bodyPr spcFirstLastPara="1" wrap="square" lIns="68650" tIns="109725" rIns="68650" bIns="34325" anchor="t" anchorCtr="0">
            <a:noAutofit/>
          </a:bodyPr>
          <a:lstStyle/>
          <a:p>
            <a:pPr marL="0" marR="0" lvl="0" indent="0" algn="ctr" rtl="0">
              <a:spcBef>
                <a:spcPts val="0"/>
              </a:spcBef>
              <a:spcAft>
                <a:spcPts val="400"/>
              </a:spcAft>
              <a:buNone/>
            </a:pPr>
            <a:r>
              <a:rPr lang="en" sz="1200">
                <a:solidFill>
                  <a:srgbClr val="E6427A"/>
                </a:solidFill>
                <a:latin typeface="Proxima Nova Extrabold"/>
                <a:ea typeface="Proxima Nova Extrabold"/>
                <a:cs typeface="Proxima Nova Extrabold"/>
                <a:sym typeface="Proxima Nova Extrabold"/>
              </a:rPr>
              <a:t>Need for Gender Affirmation</a:t>
            </a:r>
            <a:endParaRPr sz="1000">
              <a:solidFill>
                <a:schemeClr val="lt1"/>
              </a:solidFill>
              <a:latin typeface="Proxima Nova Semibold"/>
              <a:ea typeface="Proxima Nova Semibold"/>
              <a:cs typeface="Proxima Nova Semibold"/>
              <a:sym typeface="Proxima Nova Semibold"/>
            </a:endParaRPr>
          </a:p>
        </p:txBody>
      </p:sp>
      <p:cxnSp>
        <p:nvCxnSpPr>
          <p:cNvPr id="158" name="Google Shape;158;p19"/>
          <p:cNvCxnSpPr/>
          <p:nvPr/>
        </p:nvCxnSpPr>
        <p:spPr>
          <a:xfrm>
            <a:off x="3274975" y="3505450"/>
            <a:ext cx="255600" cy="0"/>
          </a:xfrm>
          <a:prstGeom prst="straightConnector1">
            <a:avLst/>
          </a:prstGeom>
          <a:noFill/>
          <a:ln w="9525" cap="flat" cmpd="sng">
            <a:solidFill>
              <a:srgbClr val="000000"/>
            </a:solidFill>
            <a:prstDash val="solid"/>
            <a:miter lim="800000"/>
            <a:headEnd type="none" w="sm" len="sm"/>
            <a:tailEnd type="triangle" w="med" len="med"/>
          </a:ln>
        </p:spPr>
      </p:cxnSp>
      <p:sp>
        <p:nvSpPr>
          <p:cNvPr id="159" name="Google Shape;159;p19"/>
          <p:cNvSpPr txBox="1"/>
          <p:nvPr/>
        </p:nvSpPr>
        <p:spPr>
          <a:xfrm>
            <a:off x="943475" y="1893063"/>
            <a:ext cx="3277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595959"/>
                </a:solidFill>
                <a:latin typeface="Proxima Nova"/>
                <a:ea typeface="Proxima Nova"/>
                <a:cs typeface="Proxima Nova"/>
                <a:sym typeface="Proxima Nova"/>
              </a:rPr>
              <a:t>Gender Affirmation Model</a:t>
            </a:r>
            <a:endParaRPr sz="1800" b="1">
              <a:solidFill>
                <a:srgbClr val="595959"/>
              </a:solidFill>
              <a:latin typeface="Proxima Nova"/>
              <a:ea typeface="Proxima Nova"/>
              <a:cs typeface="Proxima Nova"/>
              <a:sym typeface="Proxima Nova"/>
            </a:endParaRPr>
          </a:p>
        </p:txBody>
      </p:sp>
      <p:sp>
        <p:nvSpPr>
          <p:cNvPr id="160" name="Google Shape;160;p19"/>
          <p:cNvSpPr txBox="1"/>
          <p:nvPr/>
        </p:nvSpPr>
        <p:spPr>
          <a:xfrm>
            <a:off x="5048800" y="1883200"/>
            <a:ext cx="398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595959"/>
                </a:solidFill>
                <a:latin typeface="Proxima Nova"/>
                <a:ea typeface="Proxima Nova"/>
                <a:cs typeface="Proxima Nova"/>
                <a:sym typeface="Proxima Nova"/>
              </a:rPr>
              <a:t>Model of Health Care Empowerment</a:t>
            </a:r>
            <a:endParaRPr sz="1800" b="1">
              <a:solidFill>
                <a:srgbClr val="595959"/>
              </a:solidFill>
              <a:latin typeface="Proxima Nova"/>
              <a:ea typeface="Proxima Nova"/>
              <a:cs typeface="Proxima Nova"/>
              <a:sym typeface="Proxima Nova"/>
            </a:endParaRPr>
          </a:p>
        </p:txBody>
      </p:sp>
      <p:sp>
        <p:nvSpPr>
          <p:cNvPr id="161" name="Google Shape;161;p19"/>
          <p:cNvSpPr txBox="1"/>
          <p:nvPr/>
        </p:nvSpPr>
        <p:spPr>
          <a:xfrm>
            <a:off x="285775" y="4029525"/>
            <a:ext cx="3277500" cy="3078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800">
                <a:solidFill>
                  <a:srgbClr val="595959"/>
                </a:solidFill>
                <a:latin typeface="Proxima Nova"/>
                <a:ea typeface="Proxima Nova"/>
                <a:cs typeface="Proxima Nova"/>
                <a:sym typeface="Proxima Nova"/>
              </a:rPr>
              <a:t>Adapted from Sevelius </a:t>
            </a:r>
            <a:r>
              <a:rPr lang="en" sz="800" i="1">
                <a:solidFill>
                  <a:srgbClr val="595959"/>
                </a:solidFill>
                <a:latin typeface="Proxima Nova"/>
                <a:ea typeface="Proxima Nova"/>
                <a:cs typeface="Proxima Nova"/>
                <a:sym typeface="Proxima Nova"/>
              </a:rPr>
              <a:t>Sex Roles</a:t>
            </a:r>
            <a:r>
              <a:rPr lang="en" sz="800">
                <a:solidFill>
                  <a:srgbClr val="595959"/>
                </a:solidFill>
                <a:latin typeface="Proxima Nova"/>
                <a:ea typeface="Proxima Nova"/>
                <a:cs typeface="Proxima Nova"/>
                <a:sym typeface="Proxima Nova"/>
              </a:rPr>
              <a:t> 2012</a:t>
            </a:r>
            <a:endParaRPr sz="800">
              <a:solidFill>
                <a:srgbClr val="595959"/>
              </a:solidFill>
              <a:latin typeface="Proxima Nova"/>
              <a:ea typeface="Proxima Nova"/>
              <a:cs typeface="Proxima Nova"/>
              <a:sym typeface="Proxima Nova"/>
            </a:endParaRPr>
          </a:p>
        </p:txBody>
      </p:sp>
      <p:sp>
        <p:nvSpPr>
          <p:cNvPr id="162" name="Google Shape;162;p19"/>
          <p:cNvSpPr txBox="1"/>
          <p:nvPr/>
        </p:nvSpPr>
        <p:spPr>
          <a:xfrm>
            <a:off x="5307100" y="2494600"/>
            <a:ext cx="1366800" cy="1319400"/>
          </a:xfrm>
          <a:prstGeom prst="rect">
            <a:avLst/>
          </a:prstGeom>
          <a:solidFill>
            <a:srgbClr val="262626"/>
          </a:solidFill>
          <a:ln>
            <a:noFill/>
          </a:ln>
        </p:spPr>
        <p:txBody>
          <a:bodyPr spcFirstLastPara="1" wrap="square" lIns="68650" tIns="45700" rIns="68650" bIns="34325" anchor="t" anchorCtr="0">
            <a:noAutofit/>
          </a:bodyPr>
          <a:lstStyle/>
          <a:p>
            <a:pPr marL="0" marR="0" lvl="0" indent="0" algn="ctr" rtl="0">
              <a:spcBef>
                <a:spcPts val="0"/>
              </a:spcBef>
              <a:spcAft>
                <a:spcPts val="0"/>
              </a:spcAft>
              <a:buNone/>
            </a:pPr>
            <a:r>
              <a:rPr lang="en" sz="1200">
                <a:solidFill>
                  <a:srgbClr val="E6427A"/>
                </a:solidFill>
                <a:latin typeface="Proxima Nova Extrabold"/>
                <a:ea typeface="Proxima Nova Extrabold"/>
                <a:cs typeface="Proxima Nova Extrabold"/>
                <a:sym typeface="Proxima Nova Extrabold"/>
              </a:rPr>
              <a:t>Engaged</a:t>
            </a:r>
            <a:endParaRPr sz="1200">
              <a:solidFill>
                <a:srgbClr val="E6427A"/>
              </a:solidFill>
              <a:latin typeface="Proxima Nova Extrabold"/>
              <a:ea typeface="Proxima Nova Extrabold"/>
              <a:cs typeface="Proxima Nova Extrabold"/>
              <a:sym typeface="Proxima Nova Extrabold"/>
            </a:endParaRPr>
          </a:p>
          <a:p>
            <a:pPr marL="0" marR="0" lvl="0" indent="0" algn="ctr" rtl="0">
              <a:spcBef>
                <a:spcPts val="200"/>
              </a:spcBef>
              <a:spcAft>
                <a:spcPts val="0"/>
              </a:spcAft>
              <a:buNone/>
            </a:pPr>
            <a:r>
              <a:rPr lang="en" sz="1200">
                <a:solidFill>
                  <a:srgbClr val="E6427A"/>
                </a:solidFill>
                <a:latin typeface="Proxima Nova Extrabold"/>
                <a:ea typeface="Proxima Nova Extrabold"/>
                <a:cs typeface="Proxima Nova Extrabold"/>
                <a:sym typeface="Proxima Nova Extrabold"/>
              </a:rPr>
              <a:t>Informed</a:t>
            </a:r>
            <a:endParaRPr sz="1200">
              <a:solidFill>
                <a:srgbClr val="E6427A"/>
              </a:solidFill>
              <a:latin typeface="Proxima Nova Extrabold"/>
              <a:ea typeface="Proxima Nova Extrabold"/>
              <a:cs typeface="Proxima Nova Extrabold"/>
              <a:sym typeface="Proxima Nova Extrabold"/>
            </a:endParaRPr>
          </a:p>
          <a:p>
            <a:pPr marL="0" marR="0" lvl="0" indent="0" algn="ctr" rtl="0">
              <a:spcBef>
                <a:spcPts val="200"/>
              </a:spcBef>
              <a:spcAft>
                <a:spcPts val="0"/>
              </a:spcAft>
              <a:buNone/>
            </a:pPr>
            <a:r>
              <a:rPr lang="en" sz="1200">
                <a:solidFill>
                  <a:srgbClr val="E6427A"/>
                </a:solidFill>
                <a:latin typeface="Proxima Nova Extrabold"/>
                <a:ea typeface="Proxima Nova Extrabold"/>
                <a:cs typeface="Proxima Nova Extrabold"/>
                <a:sym typeface="Proxima Nova Extrabold"/>
              </a:rPr>
              <a:t>Collaborative</a:t>
            </a:r>
            <a:endParaRPr sz="1200">
              <a:solidFill>
                <a:srgbClr val="E6427A"/>
              </a:solidFill>
              <a:latin typeface="Proxima Nova Extrabold"/>
              <a:ea typeface="Proxima Nova Extrabold"/>
              <a:cs typeface="Proxima Nova Extrabold"/>
              <a:sym typeface="Proxima Nova Extrabold"/>
            </a:endParaRPr>
          </a:p>
          <a:p>
            <a:pPr marL="0" marR="0" lvl="0" indent="0" algn="ctr" rtl="0">
              <a:spcBef>
                <a:spcPts val="200"/>
              </a:spcBef>
              <a:spcAft>
                <a:spcPts val="0"/>
              </a:spcAft>
              <a:buNone/>
            </a:pPr>
            <a:r>
              <a:rPr lang="en" sz="1200">
                <a:solidFill>
                  <a:srgbClr val="E6427A"/>
                </a:solidFill>
                <a:latin typeface="Proxima Nova Extrabold"/>
                <a:ea typeface="Proxima Nova Extrabold"/>
                <a:cs typeface="Proxima Nova Extrabold"/>
                <a:sym typeface="Proxima Nova Extrabold"/>
              </a:rPr>
              <a:t>Committed</a:t>
            </a:r>
            <a:endParaRPr sz="1200">
              <a:solidFill>
                <a:srgbClr val="E6427A"/>
              </a:solidFill>
              <a:latin typeface="Proxima Nova Extrabold"/>
              <a:ea typeface="Proxima Nova Extrabold"/>
              <a:cs typeface="Proxima Nova Extrabold"/>
              <a:sym typeface="Proxima Nova Extrabold"/>
            </a:endParaRPr>
          </a:p>
          <a:p>
            <a:pPr marL="0" marR="0" lvl="0" indent="0" algn="ctr" rtl="0">
              <a:lnSpc>
                <a:spcPct val="85000"/>
              </a:lnSpc>
              <a:spcBef>
                <a:spcPts val="200"/>
              </a:spcBef>
              <a:spcAft>
                <a:spcPts val="200"/>
              </a:spcAft>
              <a:buNone/>
            </a:pPr>
            <a:r>
              <a:rPr lang="en" sz="1200">
                <a:solidFill>
                  <a:srgbClr val="E6427A"/>
                </a:solidFill>
                <a:latin typeface="Proxima Nova Extrabold"/>
                <a:ea typeface="Proxima Nova Extrabold"/>
                <a:cs typeface="Proxima Nova Extrabold"/>
                <a:sym typeface="Proxima Nova Extrabold"/>
              </a:rPr>
              <a:t>Tolerant of Uncertainty</a:t>
            </a:r>
            <a:endParaRPr sz="1200">
              <a:solidFill>
                <a:srgbClr val="E6427A"/>
              </a:solidFill>
              <a:latin typeface="Proxima Nova Extrabold"/>
              <a:ea typeface="Proxima Nova Extrabold"/>
              <a:cs typeface="Proxima Nova Extrabold"/>
              <a:sym typeface="Proxima Nova Extrabold"/>
            </a:endParaRPr>
          </a:p>
        </p:txBody>
      </p:sp>
      <p:cxnSp>
        <p:nvCxnSpPr>
          <p:cNvPr id="163" name="Google Shape;163;p19"/>
          <p:cNvCxnSpPr/>
          <p:nvPr/>
        </p:nvCxnSpPr>
        <p:spPr>
          <a:xfrm>
            <a:off x="6673900" y="3152500"/>
            <a:ext cx="255600" cy="3600"/>
          </a:xfrm>
          <a:prstGeom prst="straightConnector1">
            <a:avLst/>
          </a:prstGeom>
          <a:noFill/>
          <a:ln w="9525" cap="flat" cmpd="sng">
            <a:solidFill>
              <a:srgbClr val="000000"/>
            </a:solidFill>
            <a:prstDash val="solid"/>
            <a:miter lim="800000"/>
            <a:headEnd type="none" w="sm" len="sm"/>
            <a:tailEnd type="triangle" w="med" len="med"/>
          </a:ln>
        </p:spPr>
      </p:cxnSp>
      <p:sp>
        <p:nvSpPr>
          <p:cNvPr id="164" name="Google Shape;164;p19"/>
          <p:cNvSpPr txBox="1"/>
          <p:nvPr/>
        </p:nvSpPr>
        <p:spPr>
          <a:xfrm>
            <a:off x="6929500" y="2494600"/>
            <a:ext cx="1799700" cy="1319400"/>
          </a:xfrm>
          <a:prstGeom prst="rect">
            <a:avLst/>
          </a:prstGeom>
          <a:solidFill>
            <a:srgbClr val="E6427A"/>
          </a:solidFill>
          <a:ln>
            <a:noFill/>
          </a:ln>
        </p:spPr>
        <p:txBody>
          <a:bodyPr spcFirstLastPara="1" wrap="square" lIns="68650" tIns="402325" rIns="68650" bIns="34325" anchor="t" anchorCtr="0">
            <a:noAutofit/>
          </a:bodyPr>
          <a:lstStyle/>
          <a:p>
            <a:pPr marL="0" marR="0" lvl="0" indent="0" algn="ctr" rtl="0">
              <a:spcBef>
                <a:spcPts val="0"/>
              </a:spcBef>
              <a:spcAft>
                <a:spcPts val="300"/>
              </a:spcAft>
              <a:buNone/>
            </a:pPr>
            <a:r>
              <a:rPr lang="en" sz="1200">
                <a:solidFill>
                  <a:schemeClr val="lt1"/>
                </a:solidFill>
                <a:latin typeface="Proxima Nova Extrabold"/>
                <a:ea typeface="Proxima Nova Extrabold"/>
                <a:cs typeface="Proxima Nova Extrabold"/>
                <a:sym typeface="Proxima Nova Extrabold"/>
              </a:rPr>
              <a:t>Engagement and retention in HIV care</a:t>
            </a:r>
            <a:endParaRPr sz="1200" b="1">
              <a:solidFill>
                <a:schemeClr val="lt1"/>
              </a:solidFill>
              <a:latin typeface="Proxima Nova"/>
              <a:ea typeface="Proxima Nova"/>
              <a:cs typeface="Proxima Nova"/>
              <a:sym typeface="Proxima Nova"/>
            </a:endParaRPr>
          </a:p>
        </p:txBody>
      </p:sp>
      <p:sp>
        <p:nvSpPr>
          <p:cNvPr id="165" name="Google Shape;165;p19"/>
          <p:cNvSpPr txBox="1"/>
          <p:nvPr/>
        </p:nvSpPr>
        <p:spPr>
          <a:xfrm>
            <a:off x="5230900" y="4029525"/>
            <a:ext cx="3277500" cy="3078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800">
                <a:solidFill>
                  <a:srgbClr val="595959"/>
                </a:solidFill>
                <a:latin typeface="Proxima Nova"/>
                <a:ea typeface="Proxima Nova"/>
                <a:cs typeface="Proxima Nova"/>
                <a:sym typeface="Proxima Nova"/>
              </a:rPr>
              <a:t>Adapted from Johnson </a:t>
            </a:r>
            <a:r>
              <a:rPr lang="en" sz="800" i="1">
                <a:solidFill>
                  <a:srgbClr val="595959"/>
                </a:solidFill>
                <a:latin typeface="Proxima Nova"/>
                <a:ea typeface="Proxima Nova"/>
                <a:cs typeface="Proxima Nova"/>
                <a:sym typeface="Proxima Nova"/>
              </a:rPr>
              <a:t>AJPH</a:t>
            </a:r>
            <a:r>
              <a:rPr lang="en" sz="800">
                <a:solidFill>
                  <a:srgbClr val="595959"/>
                </a:solidFill>
                <a:latin typeface="Proxima Nova"/>
                <a:ea typeface="Proxima Nova"/>
                <a:cs typeface="Proxima Nova"/>
                <a:sym typeface="Proxima Nova"/>
              </a:rPr>
              <a:t> 2012</a:t>
            </a:r>
            <a:endParaRPr sz="800">
              <a:solidFill>
                <a:srgbClr val="595959"/>
              </a:solidFill>
              <a:latin typeface="Proxima Nova"/>
              <a:ea typeface="Proxima Nova"/>
              <a:cs typeface="Proxima Nova"/>
              <a:sym typeface="Proxima Nova"/>
            </a:endParaRPr>
          </a:p>
        </p:txBody>
      </p:sp>
      <p:cxnSp>
        <p:nvCxnSpPr>
          <p:cNvPr id="166" name="Google Shape;166;p19"/>
          <p:cNvCxnSpPr/>
          <p:nvPr/>
        </p:nvCxnSpPr>
        <p:spPr>
          <a:xfrm>
            <a:off x="4590775" y="3105700"/>
            <a:ext cx="447900" cy="3000"/>
          </a:xfrm>
          <a:prstGeom prst="straightConnector1">
            <a:avLst/>
          </a:prstGeom>
          <a:noFill/>
          <a:ln w="28575" cap="flat" cmpd="sng">
            <a:solidFill>
              <a:srgbClr val="E6427A"/>
            </a:solidFill>
            <a:prstDash val="solid"/>
            <a:miter lim="800000"/>
            <a:headEnd type="triangle" w="sm" len="sm"/>
            <a:tailEnd type="none" w="med" len="med"/>
          </a:ln>
        </p:spPr>
      </p:cxnSp>
      <p:cxnSp>
        <p:nvCxnSpPr>
          <p:cNvPr id="167" name="Google Shape;167;p19"/>
          <p:cNvCxnSpPr/>
          <p:nvPr/>
        </p:nvCxnSpPr>
        <p:spPr>
          <a:xfrm rot="10800000">
            <a:off x="4708600" y="3105700"/>
            <a:ext cx="598500" cy="1500"/>
          </a:xfrm>
          <a:prstGeom prst="straightConnector1">
            <a:avLst/>
          </a:prstGeom>
          <a:noFill/>
          <a:ln w="28575" cap="flat" cmpd="sng">
            <a:solidFill>
              <a:srgbClr val="E6427A"/>
            </a:solidFill>
            <a:prstDash val="solid"/>
            <a:miter lim="800000"/>
            <a:headEnd type="triangle" w="sm" len="sm"/>
            <a:tailEnd type="none" w="med" len="med"/>
          </a:ln>
        </p:spPr>
      </p:cxnSp>
      <p:cxnSp>
        <p:nvCxnSpPr>
          <p:cNvPr id="168" name="Google Shape;168;p19"/>
          <p:cNvCxnSpPr/>
          <p:nvPr/>
        </p:nvCxnSpPr>
        <p:spPr>
          <a:xfrm>
            <a:off x="285775" y="4107225"/>
            <a:ext cx="1730400" cy="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19"/>
          <p:cNvCxnSpPr/>
          <p:nvPr/>
        </p:nvCxnSpPr>
        <p:spPr>
          <a:xfrm>
            <a:off x="5301800" y="4107225"/>
            <a:ext cx="17304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p:nvPr/>
        </p:nvSpPr>
        <p:spPr>
          <a:xfrm>
            <a:off x="444025" y="278925"/>
            <a:ext cx="227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595959"/>
                </a:solidFill>
                <a:latin typeface="Proxima Nova"/>
                <a:ea typeface="Proxima Nova"/>
                <a:cs typeface="Proxima Nova"/>
                <a:sym typeface="Proxima Nova"/>
              </a:rPr>
              <a:t>Need for Gender Affirmation</a:t>
            </a:r>
            <a:endParaRPr sz="1800" b="1">
              <a:solidFill>
                <a:srgbClr val="595959"/>
              </a:solidFill>
              <a:latin typeface="Proxima Nova"/>
              <a:ea typeface="Proxima Nova"/>
              <a:cs typeface="Proxima Nova"/>
              <a:sym typeface="Proxima Nova"/>
            </a:endParaRPr>
          </a:p>
        </p:txBody>
      </p:sp>
      <p:sp>
        <p:nvSpPr>
          <p:cNvPr id="175" name="Google Shape;175;p20"/>
          <p:cNvSpPr txBox="1"/>
          <p:nvPr/>
        </p:nvSpPr>
        <p:spPr>
          <a:xfrm>
            <a:off x="444025" y="4352538"/>
            <a:ext cx="3277500" cy="3078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800">
                <a:solidFill>
                  <a:srgbClr val="595959"/>
                </a:solidFill>
                <a:latin typeface="Proxima Nova"/>
                <a:ea typeface="Proxima Nova"/>
                <a:cs typeface="Proxima Nova"/>
                <a:sym typeface="Proxima Nova"/>
              </a:rPr>
              <a:t>(Sevelius, J 2012, </a:t>
            </a:r>
            <a:r>
              <a:rPr lang="en" sz="800" i="1">
                <a:solidFill>
                  <a:srgbClr val="595959"/>
                </a:solidFill>
                <a:latin typeface="Proxima Nova"/>
                <a:ea typeface="Proxima Nova"/>
                <a:cs typeface="Proxima Nova"/>
                <a:sym typeface="Proxima Nova"/>
              </a:rPr>
              <a:t>Sex Roles</a:t>
            </a:r>
            <a:r>
              <a:rPr lang="en" sz="800">
                <a:solidFill>
                  <a:srgbClr val="595959"/>
                </a:solidFill>
                <a:latin typeface="Proxima Nova"/>
                <a:ea typeface="Proxima Nova"/>
                <a:cs typeface="Proxima Nova"/>
                <a:sym typeface="Proxima Nova"/>
              </a:rPr>
              <a:t>)</a:t>
            </a:r>
            <a:endParaRPr sz="800">
              <a:solidFill>
                <a:srgbClr val="595959"/>
              </a:solidFill>
              <a:latin typeface="Proxima Nova"/>
              <a:ea typeface="Proxima Nova"/>
              <a:cs typeface="Proxima Nova"/>
              <a:sym typeface="Proxima Nova"/>
            </a:endParaRPr>
          </a:p>
        </p:txBody>
      </p:sp>
      <p:cxnSp>
        <p:nvCxnSpPr>
          <p:cNvPr id="176" name="Google Shape;176;p20"/>
          <p:cNvCxnSpPr/>
          <p:nvPr/>
        </p:nvCxnSpPr>
        <p:spPr>
          <a:xfrm>
            <a:off x="444025" y="4430238"/>
            <a:ext cx="1730400" cy="0"/>
          </a:xfrm>
          <a:prstGeom prst="straightConnector1">
            <a:avLst/>
          </a:prstGeom>
          <a:noFill/>
          <a:ln w="9525" cap="flat" cmpd="sng">
            <a:solidFill>
              <a:schemeClr val="dk2"/>
            </a:solidFill>
            <a:prstDash val="solid"/>
            <a:round/>
            <a:headEnd type="none" w="med" len="med"/>
            <a:tailEnd type="none" w="med" len="med"/>
          </a:ln>
        </p:spPr>
      </p:cxnSp>
      <p:sp>
        <p:nvSpPr>
          <p:cNvPr id="177" name="Google Shape;177;p20"/>
          <p:cNvSpPr txBox="1"/>
          <p:nvPr/>
        </p:nvSpPr>
        <p:spPr>
          <a:xfrm>
            <a:off x="443875" y="1073362"/>
            <a:ext cx="2274900" cy="904200"/>
          </a:xfrm>
          <a:prstGeom prst="rect">
            <a:avLst/>
          </a:prstGeom>
          <a:solidFill>
            <a:srgbClr val="E6427A"/>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Desire for transition-related procedures</a:t>
            </a:r>
            <a:endParaRPr sz="1200">
              <a:solidFill>
                <a:schemeClr val="lt1"/>
              </a:solidFill>
              <a:latin typeface="Proxima Nova Semibold"/>
              <a:ea typeface="Proxima Nova Semibold"/>
              <a:cs typeface="Proxima Nova Semibold"/>
              <a:sym typeface="Proxima Nova Semibold"/>
            </a:endParaRPr>
          </a:p>
        </p:txBody>
      </p:sp>
      <p:sp>
        <p:nvSpPr>
          <p:cNvPr id="178" name="Google Shape;178;p20"/>
          <p:cNvSpPr txBox="1"/>
          <p:nvPr/>
        </p:nvSpPr>
        <p:spPr>
          <a:xfrm>
            <a:off x="443875" y="2028158"/>
            <a:ext cx="2274900" cy="904200"/>
          </a:xfrm>
          <a:prstGeom prst="rect">
            <a:avLst/>
          </a:prstGeom>
          <a:solidFill>
            <a:srgbClr val="595959"/>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Desire to be</a:t>
            </a:r>
            <a:br>
              <a:rPr lang="en" sz="1500">
                <a:solidFill>
                  <a:schemeClr val="lt1"/>
                </a:solidFill>
                <a:latin typeface="Proxima Nova Semibold"/>
                <a:ea typeface="Proxima Nova Semibold"/>
                <a:cs typeface="Proxima Nova Semibold"/>
                <a:sym typeface="Proxima Nova Semibold"/>
              </a:rPr>
            </a:br>
            <a:r>
              <a:rPr lang="en" sz="1500">
                <a:solidFill>
                  <a:schemeClr val="lt1"/>
                </a:solidFill>
                <a:latin typeface="Proxima Nova Semibold"/>
                <a:ea typeface="Proxima Nova Semibold"/>
                <a:cs typeface="Proxima Nova Semibold"/>
                <a:sym typeface="Proxima Nova Semibold"/>
              </a:rPr>
              <a:t>affirmed as female</a:t>
            </a:r>
            <a:endParaRPr sz="1200">
              <a:solidFill>
                <a:schemeClr val="lt1"/>
              </a:solidFill>
              <a:latin typeface="Proxima Nova Semibold"/>
              <a:ea typeface="Proxima Nova Semibold"/>
              <a:cs typeface="Proxima Nova Semibold"/>
              <a:sym typeface="Proxima Nova Semibold"/>
            </a:endParaRPr>
          </a:p>
        </p:txBody>
      </p:sp>
      <p:sp>
        <p:nvSpPr>
          <p:cNvPr id="179" name="Google Shape;179;p20"/>
          <p:cNvSpPr txBox="1"/>
          <p:nvPr/>
        </p:nvSpPr>
        <p:spPr>
          <a:xfrm>
            <a:off x="443875" y="2988652"/>
            <a:ext cx="2274900" cy="904200"/>
          </a:xfrm>
          <a:prstGeom prst="rect">
            <a:avLst/>
          </a:prstGeom>
          <a:solidFill>
            <a:srgbClr val="7D42E6"/>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Desire to live authentically</a:t>
            </a:r>
            <a:endParaRPr sz="1200">
              <a:solidFill>
                <a:schemeClr val="lt1"/>
              </a:solidFill>
              <a:latin typeface="Proxima Nova Semibold"/>
              <a:ea typeface="Proxima Nova Semibold"/>
              <a:cs typeface="Proxima Nova Semibold"/>
              <a:sym typeface="Proxima Nova Semibold"/>
            </a:endParaRPr>
          </a:p>
        </p:txBody>
      </p:sp>
      <p:sp>
        <p:nvSpPr>
          <p:cNvPr id="180" name="Google Shape;180;p20"/>
          <p:cNvSpPr txBox="1"/>
          <p:nvPr/>
        </p:nvSpPr>
        <p:spPr>
          <a:xfrm>
            <a:off x="3397525" y="296150"/>
            <a:ext cx="227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595959"/>
                </a:solidFill>
                <a:latin typeface="Proxima Nova"/>
                <a:ea typeface="Proxima Nova"/>
                <a:cs typeface="Proxima Nova"/>
                <a:sym typeface="Proxima Nova"/>
              </a:rPr>
              <a:t>Access to Gender Affirmation</a:t>
            </a:r>
            <a:endParaRPr sz="1800" b="1">
              <a:solidFill>
                <a:srgbClr val="595959"/>
              </a:solidFill>
              <a:latin typeface="Proxima Nova"/>
              <a:ea typeface="Proxima Nova"/>
              <a:cs typeface="Proxima Nova"/>
              <a:sym typeface="Proxima Nova"/>
            </a:endParaRPr>
          </a:p>
        </p:txBody>
      </p:sp>
      <p:sp>
        <p:nvSpPr>
          <p:cNvPr id="181" name="Google Shape;181;p20"/>
          <p:cNvSpPr txBox="1"/>
          <p:nvPr/>
        </p:nvSpPr>
        <p:spPr>
          <a:xfrm>
            <a:off x="3397525" y="1070525"/>
            <a:ext cx="2274900" cy="904200"/>
          </a:xfrm>
          <a:prstGeom prst="rect">
            <a:avLst/>
          </a:prstGeom>
          <a:solidFill>
            <a:srgbClr val="E6427A"/>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Gender affirming health care</a:t>
            </a:r>
            <a:endParaRPr sz="1200">
              <a:solidFill>
                <a:schemeClr val="lt1"/>
              </a:solidFill>
              <a:latin typeface="Proxima Nova Semibold"/>
              <a:ea typeface="Proxima Nova Semibold"/>
              <a:cs typeface="Proxima Nova Semibold"/>
              <a:sym typeface="Proxima Nova Semibold"/>
            </a:endParaRPr>
          </a:p>
        </p:txBody>
      </p:sp>
      <p:sp>
        <p:nvSpPr>
          <p:cNvPr id="182" name="Google Shape;182;p20"/>
          <p:cNvSpPr txBox="1"/>
          <p:nvPr/>
        </p:nvSpPr>
        <p:spPr>
          <a:xfrm>
            <a:off x="3397525" y="2025321"/>
            <a:ext cx="2274900" cy="904200"/>
          </a:xfrm>
          <a:prstGeom prst="rect">
            <a:avLst/>
          </a:prstGeom>
          <a:solidFill>
            <a:srgbClr val="595959"/>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Affirming relationships: Family, peers, and/or lovers and sex partners</a:t>
            </a:r>
            <a:endParaRPr sz="1200">
              <a:solidFill>
                <a:schemeClr val="lt1"/>
              </a:solidFill>
              <a:latin typeface="Proxima Nova Semibold"/>
              <a:ea typeface="Proxima Nova Semibold"/>
              <a:cs typeface="Proxima Nova Semibold"/>
              <a:sym typeface="Proxima Nova Semibold"/>
            </a:endParaRPr>
          </a:p>
        </p:txBody>
      </p:sp>
      <p:sp>
        <p:nvSpPr>
          <p:cNvPr id="183" name="Google Shape;183;p20"/>
          <p:cNvSpPr txBox="1"/>
          <p:nvPr/>
        </p:nvSpPr>
        <p:spPr>
          <a:xfrm>
            <a:off x="3397525" y="2985816"/>
            <a:ext cx="2274900" cy="904200"/>
          </a:xfrm>
          <a:prstGeom prst="rect">
            <a:avLst/>
          </a:prstGeom>
          <a:solidFill>
            <a:srgbClr val="7D42E6"/>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Ability to “pass” / live in the correct gender</a:t>
            </a:r>
            <a:endParaRPr sz="1200">
              <a:solidFill>
                <a:schemeClr val="lt1"/>
              </a:solidFill>
              <a:latin typeface="Proxima Nova Semibold"/>
              <a:ea typeface="Proxima Nova Semibold"/>
              <a:cs typeface="Proxima Nova Semibold"/>
              <a:sym typeface="Proxima Nova Semibold"/>
            </a:endParaRPr>
          </a:p>
        </p:txBody>
      </p:sp>
      <p:grpSp>
        <p:nvGrpSpPr>
          <p:cNvPr id="184" name="Google Shape;184;p20"/>
          <p:cNvGrpSpPr/>
          <p:nvPr/>
        </p:nvGrpSpPr>
        <p:grpSpPr>
          <a:xfrm>
            <a:off x="443875" y="3947138"/>
            <a:ext cx="5228400" cy="621588"/>
            <a:chOff x="5277025" y="424175"/>
            <a:chExt cx="5228400" cy="621588"/>
          </a:xfrm>
        </p:grpSpPr>
        <p:sp>
          <p:nvSpPr>
            <p:cNvPr id="185" name="Google Shape;185;p20"/>
            <p:cNvSpPr/>
            <p:nvPr/>
          </p:nvSpPr>
          <p:spPr>
            <a:xfrm>
              <a:off x="5277025" y="424175"/>
              <a:ext cx="5228400" cy="2097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0"/>
            <p:cNvSpPr/>
            <p:nvPr/>
          </p:nvSpPr>
          <p:spPr>
            <a:xfrm>
              <a:off x="7399675" y="633863"/>
              <a:ext cx="983100" cy="411900"/>
            </a:xfrm>
            <a:prstGeom prst="triangle">
              <a:avLst>
                <a:gd name="adj" fmla="val 50000"/>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20"/>
          <p:cNvSpPr/>
          <p:nvPr/>
        </p:nvSpPr>
        <p:spPr>
          <a:xfrm>
            <a:off x="5798425" y="1067963"/>
            <a:ext cx="3277500" cy="3111600"/>
          </a:xfrm>
          <a:prstGeom prst="rect">
            <a:avLst/>
          </a:prstGeom>
          <a:noFill/>
          <a:ln w="9525" cap="flat" cmpd="sng">
            <a:solidFill>
              <a:srgbClr val="E642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0"/>
          <p:cNvPicPr preferRelativeResize="0"/>
          <p:nvPr/>
        </p:nvPicPr>
        <p:blipFill rotWithShape="1">
          <a:blip r:embed="rId3">
            <a:alphaModFix/>
          </a:blip>
          <a:srcRect l="10929" t="25072" b="18021"/>
          <a:stretch/>
        </p:blipFill>
        <p:spPr>
          <a:xfrm>
            <a:off x="5891100" y="1141713"/>
            <a:ext cx="3092152" cy="2964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1"/>
          <p:cNvSpPr txBox="1"/>
          <p:nvPr/>
        </p:nvSpPr>
        <p:spPr>
          <a:xfrm>
            <a:off x="1957875" y="381038"/>
            <a:ext cx="227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595959"/>
                </a:solidFill>
                <a:latin typeface="Proxima Nova"/>
                <a:ea typeface="Proxima Nova"/>
                <a:cs typeface="Proxima Nova"/>
                <a:sym typeface="Proxima Nova"/>
              </a:rPr>
              <a:t>Need for Gender Affirmation</a:t>
            </a:r>
            <a:endParaRPr sz="1800" b="1">
              <a:solidFill>
                <a:srgbClr val="595959"/>
              </a:solidFill>
              <a:latin typeface="Proxima Nova"/>
              <a:ea typeface="Proxima Nova"/>
              <a:cs typeface="Proxima Nova"/>
              <a:sym typeface="Proxima Nova"/>
            </a:endParaRPr>
          </a:p>
        </p:txBody>
      </p:sp>
      <p:sp>
        <p:nvSpPr>
          <p:cNvPr id="194" name="Google Shape;194;p21"/>
          <p:cNvSpPr txBox="1"/>
          <p:nvPr/>
        </p:nvSpPr>
        <p:spPr>
          <a:xfrm>
            <a:off x="1957875" y="4454650"/>
            <a:ext cx="3277500" cy="3078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800">
                <a:solidFill>
                  <a:srgbClr val="595959"/>
                </a:solidFill>
                <a:latin typeface="Proxima Nova"/>
                <a:ea typeface="Proxima Nova"/>
                <a:cs typeface="Proxima Nova"/>
                <a:sym typeface="Proxima Nova"/>
              </a:rPr>
              <a:t>(Sevelius, J 2012, </a:t>
            </a:r>
            <a:r>
              <a:rPr lang="en" sz="800" i="1">
                <a:solidFill>
                  <a:srgbClr val="595959"/>
                </a:solidFill>
                <a:latin typeface="Proxima Nova"/>
                <a:ea typeface="Proxima Nova"/>
                <a:cs typeface="Proxima Nova"/>
                <a:sym typeface="Proxima Nova"/>
              </a:rPr>
              <a:t>Sex Roles</a:t>
            </a:r>
            <a:r>
              <a:rPr lang="en" sz="800">
                <a:solidFill>
                  <a:srgbClr val="595959"/>
                </a:solidFill>
                <a:latin typeface="Proxima Nova"/>
                <a:ea typeface="Proxima Nova"/>
                <a:cs typeface="Proxima Nova"/>
                <a:sym typeface="Proxima Nova"/>
              </a:rPr>
              <a:t>)</a:t>
            </a:r>
            <a:endParaRPr sz="800">
              <a:solidFill>
                <a:srgbClr val="595959"/>
              </a:solidFill>
              <a:latin typeface="Proxima Nova"/>
              <a:ea typeface="Proxima Nova"/>
              <a:cs typeface="Proxima Nova"/>
              <a:sym typeface="Proxima Nova"/>
            </a:endParaRPr>
          </a:p>
        </p:txBody>
      </p:sp>
      <p:cxnSp>
        <p:nvCxnSpPr>
          <p:cNvPr id="195" name="Google Shape;195;p21"/>
          <p:cNvCxnSpPr/>
          <p:nvPr/>
        </p:nvCxnSpPr>
        <p:spPr>
          <a:xfrm>
            <a:off x="1957875" y="4532350"/>
            <a:ext cx="1730400" cy="0"/>
          </a:xfrm>
          <a:prstGeom prst="straightConnector1">
            <a:avLst/>
          </a:prstGeom>
          <a:noFill/>
          <a:ln w="9525" cap="flat" cmpd="sng">
            <a:solidFill>
              <a:schemeClr val="dk2"/>
            </a:solidFill>
            <a:prstDash val="solid"/>
            <a:round/>
            <a:headEnd type="none" w="med" len="med"/>
            <a:tailEnd type="none" w="med" len="med"/>
          </a:ln>
        </p:spPr>
      </p:cxnSp>
      <p:sp>
        <p:nvSpPr>
          <p:cNvPr id="196" name="Google Shape;196;p21"/>
          <p:cNvSpPr txBox="1"/>
          <p:nvPr/>
        </p:nvSpPr>
        <p:spPr>
          <a:xfrm>
            <a:off x="1957725" y="1175474"/>
            <a:ext cx="2274900" cy="904200"/>
          </a:xfrm>
          <a:prstGeom prst="rect">
            <a:avLst/>
          </a:prstGeom>
          <a:solidFill>
            <a:srgbClr val="E6427A"/>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Desire for transition-related procedures</a:t>
            </a:r>
            <a:endParaRPr sz="1200">
              <a:solidFill>
                <a:schemeClr val="lt1"/>
              </a:solidFill>
              <a:latin typeface="Proxima Nova Semibold"/>
              <a:ea typeface="Proxima Nova Semibold"/>
              <a:cs typeface="Proxima Nova Semibold"/>
              <a:sym typeface="Proxima Nova Semibold"/>
            </a:endParaRPr>
          </a:p>
        </p:txBody>
      </p:sp>
      <p:sp>
        <p:nvSpPr>
          <p:cNvPr id="197" name="Google Shape;197;p21"/>
          <p:cNvSpPr txBox="1"/>
          <p:nvPr/>
        </p:nvSpPr>
        <p:spPr>
          <a:xfrm>
            <a:off x="1957725" y="2130270"/>
            <a:ext cx="2274900" cy="904200"/>
          </a:xfrm>
          <a:prstGeom prst="rect">
            <a:avLst/>
          </a:prstGeom>
          <a:solidFill>
            <a:srgbClr val="595959"/>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Desire to be</a:t>
            </a:r>
            <a:br>
              <a:rPr lang="en" sz="1500">
                <a:solidFill>
                  <a:schemeClr val="lt1"/>
                </a:solidFill>
                <a:latin typeface="Proxima Nova Semibold"/>
                <a:ea typeface="Proxima Nova Semibold"/>
                <a:cs typeface="Proxima Nova Semibold"/>
                <a:sym typeface="Proxima Nova Semibold"/>
              </a:rPr>
            </a:br>
            <a:r>
              <a:rPr lang="en" sz="1500">
                <a:solidFill>
                  <a:schemeClr val="lt1"/>
                </a:solidFill>
                <a:latin typeface="Proxima Nova Semibold"/>
                <a:ea typeface="Proxima Nova Semibold"/>
                <a:cs typeface="Proxima Nova Semibold"/>
                <a:sym typeface="Proxima Nova Semibold"/>
              </a:rPr>
              <a:t>affirmed as female</a:t>
            </a:r>
            <a:endParaRPr sz="1200">
              <a:solidFill>
                <a:schemeClr val="lt1"/>
              </a:solidFill>
              <a:latin typeface="Proxima Nova Semibold"/>
              <a:ea typeface="Proxima Nova Semibold"/>
              <a:cs typeface="Proxima Nova Semibold"/>
              <a:sym typeface="Proxima Nova Semibold"/>
            </a:endParaRPr>
          </a:p>
        </p:txBody>
      </p:sp>
      <p:sp>
        <p:nvSpPr>
          <p:cNvPr id="198" name="Google Shape;198;p21"/>
          <p:cNvSpPr txBox="1"/>
          <p:nvPr/>
        </p:nvSpPr>
        <p:spPr>
          <a:xfrm>
            <a:off x="1957725" y="3090765"/>
            <a:ext cx="2274900" cy="904200"/>
          </a:xfrm>
          <a:prstGeom prst="rect">
            <a:avLst/>
          </a:prstGeom>
          <a:solidFill>
            <a:srgbClr val="7D42E6"/>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Desire to live authentically</a:t>
            </a:r>
            <a:endParaRPr sz="1200">
              <a:solidFill>
                <a:schemeClr val="lt1"/>
              </a:solidFill>
              <a:latin typeface="Proxima Nova Semibold"/>
              <a:ea typeface="Proxima Nova Semibold"/>
              <a:cs typeface="Proxima Nova Semibold"/>
              <a:sym typeface="Proxima Nova Semibold"/>
            </a:endParaRPr>
          </a:p>
        </p:txBody>
      </p:sp>
      <p:sp>
        <p:nvSpPr>
          <p:cNvPr id="199" name="Google Shape;199;p21"/>
          <p:cNvSpPr txBox="1"/>
          <p:nvPr/>
        </p:nvSpPr>
        <p:spPr>
          <a:xfrm>
            <a:off x="4911375" y="398263"/>
            <a:ext cx="227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595959"/>
                </a:solidFill>
                <a:latin typeface="Proxima Nova"/>
                <a:ea typeface="Proxima Nova"/>
                <a:cs typeface="Proxima Nova"/>
                <a:sym typeface="Proxima Nova"/>
              </a:rPr>
              <a:t>Access to Gender Affirmation</a:t>
            </a:r>
            <a:endParaRPr sz="1800" b="1">
              <a:solidFill>
                <a:srgbClr val="595959"/>
              </a:solidFill>
              <a:latin typeface="Proxima Nova"/>
              <a:ea typeface="Proxima Nova"/>
              <a:cs typeface="Proxima Nova"/>
              <a:sym typeface="Proxima Nova"/>
            </a:endParaRPr>
          </a:p>
        </p:txBody>
      </p:sp>
      <p:sp>
        <p:nvSpPr>
          <p:cNvPr id="200" name="Google Shape;200;p21"/>
          <p:cNvSpPr txBox="1"/>
          <p:nvPr/>
        </p:nvSpPr>
        <p:spPr>
          <a:xfrm>
            <a:off x="4911375" y="1172637"/>
            <a:ext cx="2274900" cy="904200"/>
          </a:xfrm>
          <a:prstGeom prst="rect">
            <a:avLst/>
          </a:prstGeom>
          <a:solidFill>
            <a:srgbClr val="E6427A"/>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Gender affirming health care</a:t>
            </a:r>
            <a:endParaRPr sz="1200">
              <a:solidFill>
                <a:schemeClr val="lt1"/>
              </a:solidFill>
              <a:latin typeface="Proxima Nova Semibold"/>
              <a:ea typeface="Proxima Nova Semibold"/>
              <a:cs typeface="Proxima Nova Semibold"/>
              <a:sym typeface="Proxima Nova Semibold"/>
            </a:endParaRPr>
          </a:p>
        </p:txBody>
      </p:sp>
      <p:sp>
        <p:nvSpPr>
          <p:cNvPr id="201" name="Google Shape;201;p21"/>
          <p:cNvSpPr txBox="1"/>
          <p:nvPr/>
        </p:nvSpPr>
        <p:spPr>
          <a:xfrm>
            <a:off x="4911375" y="2127433"/>
            <a:ext cx="2274900" cy="904200"/>
          </a:xfrm>
          <a:prstGeom prst="rect">
            <a:avLst/>
          </a:prstGeom>
          <a:solidFill>
            <a:srgbClr val="595959"/>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Affirming relationships: Family, peers, and/or lovers and sex partners</a:t>
            </a:r>
            <a:endParaRPr sz="1200">
              <a:solidFill>
                <a:schemeClr val="lt1"/>
              </a:solidFill>
              <a:latin typeface="Proxima Nova Semibold"/>
              <a:ea typeface="Proxima Nova Semibold"/>
              <a:cs typeface="Proxima Nova Semibold"/>
              <a:sym typeface="Proxima Nova Semibold"/>
            </a:endParaRPr>
          </a:p>
        </p:txBody>
      </p:sp>
      <p:sp>
        <p:nvSpPr>
          <p:cNvPr id="202" name="Google Shape;202;p21"/>
          <p:cNvSpPr txBox="1"/>
          <p:nvPr/>
        </p:nvSpPr>
        <p:spPr>
          <a:xfrm>
            <a:off x="4911375" y="3087928"/>
            <a:ext cx="2274900" cy="904200"/>
          </a:xfrm>
          <a:prstGeom prst="rect">
            <a:avLst/>
          </a:prstGeom>
          <a:solidFill>
            <a:srgbClr val="7D42E6"/>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Calibri"/>
              <a:buNone/>
            </a:pPr>
            <a:r>
              <a:rPr lang="en" sz="1500">
                <a:solidFill>
                  <a:schemeClr val="lt1"/>
                </a:solidFill>
                <a:latin typeface="Proxima Nova Semibold"/>
                <a:ea typeface="Proxima Nova Semibold"/>
                <a:cs typeface="Proxima Nova Semibold"/>
                <a:sym typeface="Proxima Nova Semibold"/>
              </a:rPr>
              <a:t>Ability to “pass” / live in the correct gender</a:t>
            </a:r>
            <a:endParaRPr sz="1200">
              <a:solidFill>
                <a:schemeClr val="lt1"/>
              </a:solidFill>
              <a:latin typeface="Proxima Nova Semibold"/>
              <a:ea typeface="Proxima Nova Semibold"/>
              <a:cs typeface="Proxima Nova Semibold"/>
              <a:sym typeface="Proxima Nova Semibold"/>
            </a:endParaRPr>
          </a:p>
        </p:txBody>
      </p:sp>
      <p:grpSp>
        <p:nvGrpSpPr>
          <p:cNvPr id="203" name="Google Shape;203;p21"/>
          <p:cNvGrpSpPr/>
          <p:nvPr/>
        </p:nvGrpSpPr>
        <p:grpSpPr>
          <a:xfrm>
            <a:off x="1957725" y="4049250"/>
            <a:ext cx="5228400" cy="621588"/>
            <a:chOff x="5277025" y="424175"/>
            <a:chExt cx="5228400" cy="621588"/>
          </a:xfrm>
        </p:grpSpPr>
        <p:sp>
          <p:nvSpPr>
            <p:cNvPr id="204" name="Google Shape;204;p21"/>
            <p:cNvSpPr/>
            <p:nvPr/>
          </p:nvSpPr>
          <p:spPr>
            <a:xfrm>
              <a:off x="5277025" y="424175"/>
              <a:ext cx="5228400" cy="2097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1"/>
            <p:cNvSpPr/>
            <p:nvPr/>
          </p:nvSpPr>
          <p:spPr>
            <a:xfrm>
              <a:off x="7399675" y="633863"/>
              <a:ext cx="983100" cy="411900"/>
            </a:xfrm>
            <a:prstGeom prst="triangle">
              <a:avLst>
                <a:gd name="adj" fmla="val 50000"/>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2"/>
          <p:cNvPicPr preferRelativeResize="0"/>
          <p:nvPr/>
        </p:nvPicPr>
        <p:blipFill rotWithShape="1">
          <a:blip r:embed="rId3">
            <a:alphaModFix/>
          </a:blip>
          <a:srcRect l="35002" t="28343" r="9656" b="9904"/>
          <a:stretch/>
        </p:blipFill>
        <p:spPr>
          <a:xfrm>
            <a:off x="0" y="1549375"/>
            <a:ext cx="9144003" cy="2500850"/>
          </a:xfrm>
          <a:prstGeom prst="rect">
            <a:avLst/>
          </a:prstGeom>
          <a:noFill/>
          <a:ln>
            <a:noFill/>
          </a:ln>
        </p:spPr>
      </p:pic>
      <p:sp>
        <p:nvSpPr>
          <p:cNvPr id="211" name="Google Shape;211;p22"/>
          <p:cNvSpPr txBox="1"/>
          <p:nvPr/>
        </p:nvSpPr>
        <p:spPr>
          <a:xfrm>
            <a:off x="246600" y="286725"/>
            <a:ext cx="543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595959"/>
                </a:solidFill>
                <a:latin typeface="Proxima Nova"/>
                <a:ea typeface="Proxima Nova"/>
                <a:cs typeface="Proxima Nova"/>
                <a:sym typeface="Proxima Nova"/>
              </a:rPr>
              <a:t>Effects of </a:t>
            </a:r>
            <a:r>
              <a:rPr lang="en" sz="2800" b="1">
                <a:solidFill>
                  <a:srgbClr val="E6427A"/>
                </a:solidFill>
                <a:latin typeface="Proxima Nova"/>
                <a:ea typeface="Proxima Nova"/>
                <a:cs typeface="Proxima Nova"/>
                <a:sym typeface="Proxima Nova"/>
              </a:rPr>
              <a:t>Gender Affirmation</a:t>
            </a:r>
            <a:endParaRPr sz="2800" b="1">
              <a:solidFill>
                <a:srgbClr val="E6427A"/>
              </a:solidFill>
              <a:latin typeface="Proxima Nova"/>
              <a:ea typeface="Proxima Nova"/>
              <a:cs typeface="Proxima Nova"/>
              <a:sym typeface="Proxima Nova"/>
            </a:endParaRPr>
          </a:p>
        </p:txBody>
      </p:sp>
      <p:sp>
        <p:nvSpPr>
          <p:cNvPr id="212" name="Google Shape;212;p22"/>
          <p:cNvSpPr txBox="1"/>
          <p:nvPr/>
        </p:nvSpPr>
        <p:spPr>
          <a:xfrm>
            <a:off x="444025" y="4352538"/>
            <a:ext cx="3277500" cy="3078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Clr>
                <a:schemeClr val="dk1"/>
              </a:buClr>
              <a:buFont typeface="Arial"/>
              <a:buNone/>
            </a:pPr>
            <a:r>
              <a:rPr lang="en" sz="800">
                <a:solidFill>
                  <a:schemeClr val="dk1"/>
                </a:solidFill>
                <a:latin typeface="Proxima Nova"/>
                <a:ea typeface="Proxima Nova"/>
                <a:cs typeface="Proxima Nova"/>
                <a:sym typeface="Proxima Nova"/>
              </a:rPr>
              <a:t>(Budge et al. 2013; White-Hughto &amp; Reisner, 2016; Sevelius, in press)</a:t>
            </a:r>
            <a:endParaRPr sz="800">
              <a:solidFill>
                <a:srgbClr val="595959"/>
              </a:solidFill>
              <a:latin typeface="Proxima Nova"/>
              <a:ea typeface="Proxima Nova"/>
              <a:cs typeface="Proxima Nova"/>
              <a:sym typeface="Proxima Nova"/>
            </a:endParaRPr>
          </a:p>
        </p:txBody>
      </p:sp>
      <p:cxnSp>
        <p:nvCxnSpPr>
          <p:cNvPr id="213" name="Google Shape;213;p22"/>
          <p:cNvCxnSpPr/>
          <p:nvPr/>
        </p:nvCxnSpPr>
        <p:spPr>
          <a:xfrm rot="10800000" flipH="1">
            <a:off x="444025" y="4423038"/>
            <a:ext cx="3025500" cy="7200"/>
          </a:xfrm>
          <a:prstGeom prst="straightConnector1">
            <a:avLst/>
          </a:prstGeom>
          <a:noFill/>
          <a:ln w="9525" cap="flat" cmpd="sng">
            <a:solidFill>
              <a:schemeClr val="dk2"/>
            </a:solidFill>
            <a:prstDash val="solid"/>
            <a:round/>
            <a:headEnd type="none" w="med" len="med"/>
            <a:tailEnd type="none" w="med" len="med"/>
          </a:ln>
        </p:spPr>
      </p:cxnSp>
      <p:sp>
        <p:nvSpPr>
          <p:cNvPr id="214" name="Google Shape;214;p22"/>
          <p:cNvSpPr/>
          <p:nvPr/>
        </p:nvSpPr>
        <p:spPr>
          <a:xfrm>
            <a:off x="11123688" y="-3011450"/>
            <a:ext cx="2274900" cy="1082700"/>
          </a:xfrm>
          <a:prstGeom prst="bentArrow">
            <a:avLst>
              <a:gd name="adj1" fmla="val 25000"/>
              <a:gd name="adj2" fmla="val 25000"/>
              <a:gd name="adj3" fmla="val 25000"/>
              <a:gd name="adj4" fmla="val 4375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rot="5400000">
            <a:off x="6219200" y="361250"/>
            <a:ext cx="2397000" cy="2497200"/>
          </a:xfrm>
          <a:prstGeom prst="flowChartDelay">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3816250" y="-1384262"/>
            <a:ext cx="2574675" cy="603975"/>
          </a:xfrm>
          <a:custGeom>
            <a:avLst/>
            <a:gdLst/>
            <a:ahLst/>
            <a:cxnLst/>
            <a:rect l="l" t="t" r="r" b="b"/>
            <a:pathLst>
              <a:path w="102987" h="24159" extrusionOk="0">
                <a:moveTo>
                  <a:pt x="102987" y="0"/>
                </a:moveTo>
                <a:cubicBezTo>
                  <a:pt x="93459" y="3788"/>
                  <a:pt x="62985" y="19094"/>
                  <a:pt x="45820" y="22727"/>
                </a:cubicBezTo>
                <a:cubicBezTo>
                  <a:pt x="28656" y="26360"/>
                  <a:pt x="7637" y="21955"/>
                  <a:pt x="0" y="21800"/>
                </a:cubicBezTo>
              </a:path>
            </a:pathLst>
          </a:custGeom>
          <a:noFill/>
          <a:ln w="19050" cap="flat" cmpd="sng">
            <a:solidFill>
              <a:srgbClr val="7D42E6"/>
            </a:solidFill>
            <a:prstDash val="solid"/>
            <a:round/>
            <a:headEnd type="stealth" w="med" len="med"/>
            <a:tailEnd type="none" w="med" len="med"/>
          </a:ln>
        </p:spPr>
      </p:sp>
      <p:sp>
        <p:nvSpPr>
          <p:cNvPr id="217" name="Google Shape;217;p22"/>
          <p:cNvSpPr/>
          <p:nvPr/>
        </p:nvSpPr>
        <p:spPr>
          <a:xfrm rot="-696731">
            <a:off x="6034252" y="-2265094"/>
            <a:ext cx="2297724" cy="390889"/>
          </a:xfrm>
          <a:custGeom>
            <a:avLst/>
            <a:gdLst/>
            <a:ahLst/>
            <a:cxnLst/>
            <a:rect l="l" t="t" r="r" b="b"/>
            <a:pathLst>
              <a:path w="84091" h="15636" extrusionOk="0">
                <a:moveTo>
                  <a:pt x="84091" y="0"/>
                </a:moveTo>
                <a:cubicBezTo>
                  <a:pt x="83010" y="508"/>
                  <a:pt x="83341" y="751"/>
                  <a:pt x="77602" y="3046"/>
                </a:cubicBezTo>
                <a:cubicBezTo>
                  <a:pt x="71864" y="5342"/>
                  <a:pt x="57407" y="11676"/>
                  <a:pt x="49660" y="13773"/>
                </a:cubicBezTo>
                <a:cubicBezTo>
                  <a:pt x="41913" y="15870"/>
                  <a:pt x="37035" y="15627"/>
                  <a:pt x="31120" y="15627"/>
                </a:cubicBezTo>
                <a:cubicBezTo>
                  <a:pt x="25205" y="15627"/>
                  <a:pt x="19357" y="14568"/>
                  <a:pt x="14170" y="13773"/>
                </a:cubicBezTo>
                <a:cubicBezTo>
                  <a:pt x="8983" y="12978"/>
                  <a:pt x="2362" y="11345"/>
                  <a:pt x="0" y="10859"/>
                </a:cubicBezTo>
              </a:path>
            </a:pathLst>
          </a:custGeom>
          <a:noFill/>
          <a:ln w="76200" cap="flat" cmpd="sng">
            <a:solidFill>
              <a:srgbClr val="7D42E6"/>
            </a:solidFill>
            <a:prstDash val="solid"/>
            <a:round/>
            <a:headEnd type="stealth" w="med" len="med"/>
            <a:tailEnd type="none" w="med" len="med"/>
          </a:ln>
        </p:spPr>
      </p:sp>
      <p:sp>
        <p:nvSpPr>
          <p:cNvPr id="218" name="Google Shape;218;p22"/>
          <p:cNvSpPr/>
          <p:nvPr/>
        </p:nvSpPr>
        <p:spPr>
          <a:xfrm>
            <a:off x="5212876" y="-1056000"/>
            <a:ext cx="2297787" cy="390900"/>
          </a:xfrm>
          <a:custGeom>
            <a:avLst/>
            <a:gdLst/>
            <a:ahLst/>
            <a:cxnLst/>
            <a:rect l="l" t="t" r="r" b="b"/>
            <a:pathLst>
              <a:path w="84091" h="15636" extrusionOk="0">
                <a:moveTo>
                  <a:pt x="84091" y="0"/>
                </a:moveTo>
                <a:cubicBezTo>
                  <a:pt x="83010" y="508"/>
                  <a:pt x="83341" y="751"/>
                  <a:pt x="77602" y="3046"/>
                </a:cubicBezTo>
                <a:cubicBezTo>
                  <a:pt x="71864" y="5342"/>
                  <a:pt x="57407" y="11676"/>
                  <a:pt x="49660" y="13773"/>
                </a:cubicBezTo>
                <a:cubicBezTo>
                  <a:pt x="41913" y="15870"/>
                  <a:pt x="37035" y="15627"/>
                  <a:pt x="31120" y="15627"/>
                </a:cubicBezTo>
                <a:cubicBezTo>
                  <a:pt x="25205" y="15627"/>
                  <a:pt x="19357" y="14568"/>
                  <a:pt x="14170" y="13773"/>
                </a:cubicBezTo>
                <a:cubicBezTo>
                  <a:pt x="8983" y="12978"/>
                  <a:pt x="2362" y="11345"/>
                  <a:pt x="0" y="10859"/>
                </a:cubicBezTo>
              </a:path>
            </a:pathLst>
          </a:custGeom>
          <a:noFill/>
          <a:ln w="76200" cap="flat" cmpd="sng">
            <a:solidFill>
              <a:srgbClr val="7D42E6"/>
            </a:solidFill>
            <a:prstDash val="solid"/>
            <a:round/>
            <a:headEnd type="stealth" w="med" len="med"/>
            <a:tailEnd type="none" w="med" len="med"/>
          </a:ln>
        </p:spPr>
      </p:sp>
      <p:sp>
        <p:nvSpPr>
          <p:cNvPr id="219" name="Google Shape;219;p22"/>
          <p:cNvSpPr txBox="1"/>
          <p:nvPr/>
        </p:nvSpPr>
        <p:spPr>
          <a:xfrm>
            <a:off x="6166250" y="411350"/>
            <a:ext cx="2502900" cy="2052600"/>
          </a:xfrm>
          <a:prstGeom prst="rect">
            <a:avLst/>
          </a:prstGeom>
          <a:noFill/>
          <a:ln>
            <a:noFill/>
          </a:ln>
        </p:spPr>
        <p:txBody>
          <a:bodyPr spcFirstLastPara="1" wrap="square" lIns="80000" tIns="26650" rIns="26650" bIns="26650" anchor="ctr" anchorCtr="0">
            <a:noAutofit/>
          </a:bodyPr>
          <a:lstStyle/>
          <a:p>
            <a:pPr marL="0" marR="0" lvl="0" indent="0" algn="ctr" rtl="0">
              <a:lnSpc>
                <a:spcPct val="90000"/>
              </a:lnSpc>
              <a:spcBef>
                <a:spcPts val="0"/>
              </a:spcBef>
              <a:spcAft>
                <a:spcPts val="0"/>
              </a:spcAft>
              <a:buClr>
                <a:srgbClr val="000000"/>
              </a:buClr>
              <a:buSzPts val="2000"/>
              <a:buFont typeface="Calibri"/>
              <a:buNone/>
            </a:pPr>
            <a:r>
              <a:rPr lang="en" sz="2000" b="1">
                <a:solidFill>
                  <a:schemeClr val="lt1"/>
                </a:solidFill>
                <a:latin typeface="Proxima Nova"/>
                <a:ea typeface="Proxima Nova"/>
                <a:cs typeface="Proxima Nova"/>
                <a:sym typeface="Proxima Nova"/>
              </a:rPr>
              <a:t>Decreased</a:t>
            </a:r>
            <a:br>
              <a:rPr lang="en" sz="2000" b="1">
                <a:solidFill>
                  <a:schemeClr val="lt1"/>
                </a:solidFill>
                <a:latin typeface="Proxima Nova"/>
                <a:ea typeface="Proxima Nova"/>
                <a:cs typeface="Proxima Nova"/>
                <a:sym typeface="Proxima Nova"/>
              </a:rPr>
            </a:br>
            <a:r>
              <a:rPr lang="en" sz="2000" b="1">
                <a:solidFill>
                  <a:schemeClr val="lt1"/>
                </a:solidFill>
                <a:latin typeface="Proxima Nova"/>
                <a:ea typeface="Proxima Nova"/>
                <a:cs typeface="Proxima Nova"/>
                <a:sym typeface="Proxima Nova"/>
              </a:rPr>
              <a:t>depression, anxiety</a:t>
            </a:r>
            <a:endParaRPr sz="2000" b="1">
              <a:solidFill>
                <a:schemeClr val="lt1"/>
              </a:solidFill>
              <a:latin typeface="Proxima Nova"/>
              <a:ea typeface="Proxima Nova"/>
              <a:cs typeface="Proxima Nova"/>
              <a:sym typeface="Proxima Nova"/>
            </a:endParaRPr>
          </a:p>
          <a:p>
            <a:pPr marL="0" marR="0" lvl="0" indent="0" algn="ctr" rtl="0">
              <a:lnSpc>
                <a:spcPct val="90000"/>
              </a:lnSpc>
              <a:spcBef>
                <a:spcPts val="700"/>
              </a:spcBef>
              <a:spcAft>
                <a:spcPts val="0"/>
              </a:spcAft>
              <a:buClr>
                <a:srgbClr val="000000"/>
              </a:buClr>
              <a:buSzPts val="2000"/>
              <a:buFont typeface="Calibri"/>
              <a:buNone/>
            </a:pPr>
            <a:r>
              <a:rPr lang="en" sz="2000" b="1">
                <a:solidFill>
                  <a:schemeClr val="lt1"/>
                </a:solidFill>
                <a:latin typeface="Proxima Nova"/>
                <a:ea typeface="Proxima Nova"/>
                <a:cs typeface="Proxima Nova"/>
                <a:sym typeface="Proxima Nova"/>
              </a:rPr>
              <a:t>Improved health, quality of life</a:t>
            </a:r>
            <a:endParaRPr sz="2000" b="1">
              <a:solidFill>
                <a:schemeClr val="lt1"/>
              </a:solidFill>
              <a:latin typeface="Proxima Nova"/>
              <a:ea typeface="Proxima Nova"/>
              <a:cs typeface="Proxima Nova"/>
              <a:sym typeface="Proxima Nova"/>
            </a:endParaRPr>
          </a:p>
          <a:p>
            <a:pPr marL="0" marR="0" lvl="0" indent="0" algn="ctr" rtl="0">
              <a:lnSpc>
                <a:spcPct val="90000"/>
              </a:lnSpc>
              <a:spcBef>
                <a:spcPts val="700"/>
              </a:spcBef>
              <a:spcAft>
                <a:spcPts val="0"/>
              </a:spcAft>
              <a:buClr>
                <a:srgbClr val="000000"/>
              </a:buClr>
              <a:buSzPts val="2000"/>
              <a:buFont typeface="Calibri"/>
              <a:buNone/>
            </a:pPr>
            <a:r>
              <a:rPr lang="en" sz="2000" b="1">
                <a:solidFill>
                  <a:schemeClr val="lt1"/>
                </a:solidFill>
                <a:latin typeface="Proxima Nova"/>
                <a:ea typeface="Proxima Nova"/>
                <a:cs typeface="Proxima Nova"/>
                <a:sym typeface="Proxima Nova"/>
              </a:rPr>
              <a:t>Decreased sexual</a:t>
            </a:r>
            <a:br>
              <a:rPr lang="en" sz="2000" b="1">
                <a:solidFill>
                  <a:schemeClr val="lt1"/>
                </a:solidFill>
                <a:latin typeface="Proxima Nova"/>
                <a:ea typeface="Proxima Nova"/>
                <a:cs typeface="Proxima Nova"/>
                <a:sym typeface="Proxima Nova"/>
              </a:rPr>
            </a:br>
            <a:r>
              <a:rPr lang="en" sz="2000" b="1">
                <a:solidFill>
                  <a:schemeClr val="lt1"/>
                </a:solidFill>
                <a:latin typeface="Proxima Nova"/>
                <a:ea typeface="Proxima Nova"/>
                <a:cs typeface="Proxima Nova"/>
                <a:sym typeface="Proxima Nova"/>
              </a:rPr>
              <a:t>risk </a:t>
            </a:r>
            <a:endParaRPr sz="2000" b="1">
              <a:solidFill>
                <a:schemeClr val="lt1"/>
              </a:solidFill>
              <a:latin typeface="Proxima Nova"/>
              <a:ea typeface="Proxima Nova"/>
              <a:cs typeface="Proxima Nova"/>
              <a:sym typeface="Proxima Nova"/>
            </a:endParaRPr>
          </a:p>
        </p:txBody>
      </p:sp>
      <p:sp>
        <p:nvSpPr>
          <p:cNvPr id="220" name="Google Shape;220;p22"/>
          <p:cNvSpPr/>
          <p:nvPr/>
        </p:nvSpPr>
        <p:spPr>
          <a:xfrm rot="5400000">
            <a:off x="1044950" y="802600"/>
            <a:ext cx="2598300" cy="3111900"/>
          </a:xfrm>
          <a:prstGeom prst="flowChartDelay">
            <a:avLst/>
          </a:prstGeom>
          <a:solidFill>
            <a:srgbClr val="7D4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22"/>
          <p:cNvPicPr preferRelativeResize="0"/>
          <p:nvPr/>
        </p:nvPicPr>
        <p:blipFill rotWithShape="1">
          <a:blip r:embed="rId4">
            <a:alphaModFix amt="16000"/>
          </a:blip>
          <a:srcRect l="34997" t="28121" r="9662" b="10127"/>
          <a:stretch/>
        </p:blipFill>
        <p:spPr>
          <a:xfrm>
            <a:off x="0" y="1549375"/>
            <a:ext cx="9144003" cy="2500850"/>
          </a:xfrm>
          <a:prstGeom prst="rect">
            <a:avLst/>
          </a:prstGeom>
          <a:noFill/>
          <a:ln>
            <a:noFill/>
          </a:ln>
        </p:spPr>
      </p:pic>
      <p:sp>
        <p:nvSpPr>
          <p:cNvPr id="222" name="Google Shape;222;p22"/>
          <p:cNvSpPr txBox="1"/>
          <p:nvPr/>
        </p:nvSpPr>
        <p:spPr>
          <a:xfrm>
            <a:off x="1125625" y="1983325"/>
            <a:ext cx="2502900" cy="1194900"/>
          </a:xfrm>
          <a:prstGeom prst="rect">
            <a:avLst/>
          </a:prstGeom>
          <a:noFill/>
          <a:ln>
            <a:noFill/>
          </a:ln>
        </p:spPr>
        <p:txBody>
          <a:bodyPr spcFirstLastPara="1" wrap="square" lIns="64750" tIns="64750" rIns="64750" bIns="64750" anchor="ctr" anchorCtr="0">
            <a:noAutofit/>
          </a:bodyPr>
          <a:lstStyle/>
          <a:p>
            <a:pPr marL="0" marR="0" lvl="0" indent="0" algn="ctr" rtl="0">
              <a:lnSpc>
                <a:spcPct val="115000"/>
              </a:lnSpc>
              <a:spcBef>
                <a:spcPts val="0"/>
              </a:spcBef>
              <a:spcAft>
                <a:spcPts val="0"/>
              </a:spcAft>
              <a:buClr>
                <a:srgbClr val="000000"/>
              </a:buClr>
              <a:buSzPts val="1700"/>
              <a:buFont typeface="Calibri"/>
              <a:buNone/>
            </a:pPr>
            <a:r>
              <a:rPr lang="en" sz="2100">
                <a:solidFill>
                  <a:schemeClr val="lt1"/>
                </a:solidFill>
                <a:latin typeface="Proxima Nova Semibold"/>
                <a:ea typeface="Proxima Nova Semibold"/>
                <a:cs typeface="Proxima Nova Semibold"/>
                <a:sym typeface="Proxima Nova Semibold"/>
              </a:rPr>
              <a:t>hormones</a:t>
            </a:r>
            <a:br>
              <a:rPr lang="en" sz="2100">
                <a:solidFill>
                  <a:schemeClr val="lt1"/>
                </a:solidFill>
                <a:latin typeface="Proxima Nova Semibold"/>
                <a:ea typeface="Proxima Nova Semibold"/>
                <a:cs typeface="Proxima Nova Semibold"/>
                <a:sym typeface="Proxima Nova Semibold"/>
              </a:rPr>
            </a:br>
            <a:r>
              <a:rPr lang="en" sz="2100">
                <a:solidFill>
                  <a:schemeClr val="lt1"/>
                </a:solidFill>
                <a:latin typeface="Proxima Nova Semibold"/>
                <a:ea typeface="Proxima Nova Semibold"/>
                <a:cs typeface="Proxima Nova Semibold"/>
                <a:sym typeface="Proxima Nova Semibold"/>
              </a:rPr>
              <a:t>surgery</a:t>
            </a:r>
            <a:br>
              <a:rPr lang="en" sz="2100">
                <a:solidFill>
                  <a:schemeClr val="lt1"/>
                </a:solidFill>
                <a:latin typeface="Proxima Nova Semibold"/>
                <a:ea typeface="Proxima Nova Semibold"/>
                <a:cs typeface="Proxima Nova Semibold"/>
                <a:sym typeface="Proxima Nova Semibold"/>
              </a:rPr>
            </a:br>
            <a:r>
              <a:rPr lang="en" sz="2100">
                <a:solidFill>
                  <a:schemeClr val="lt1"/>
                </a:solidFill>
                <a:latin typeface="Proxima Nova Semibold"/>
                <a:ea typeface="Proxima Nova Semibold"/>
                <a:cs typeface="Proxima Nova Semibold"/>
                <a:sym typeface="Proxima Nova Semibold"/>
              </a:rPr>
              <a:t>social affirmation</a:t>
            </a:r>
            <a:endParaRPr sz="2100">
              <a:solidFill>
                <a:schemeClr val="lt1"/>
              </a:solidFill>
              <a:latin typeface="Proxima Nova Semibold"/>
              <a:ea typeface="Proxima Nova Semibold"/>
              <a:cs typeface="Proxima Nova Semibold"/>
              <a:sym typeface="Proxima Nova Semibold"/>
            </a:endParaRPr>
          </a:p>
        </p:txBody>
      </p:sp>
      <p:sp>
        <p:nvSpPr>
          <p:cNvPr id="223" name="Google Shape;223;p22"/>
          <p:cNvSpPr txBox="1"/>
          <p:nvPr/>
        </p:nvSpPr>
        <p:spPr>
          <a:xfrm>
            <a:off x="890850" y="1139675"/>
            <a:ext cx="2925300" cy="905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600" b="1">
                <a:solidFill>
                  <a:schemeClr val="lt1"/>
                </a:solidFill>
                <a:latin typeface="Proxima Nova"/>
                <a:ea typeface="Proxima Nova"/>
                <a:cs typeface="Proxima Nova"/>
                <a:sym typeface="Proxima Nova"/>
              </a:rPr>
              <a:t>Need for Gender Affirmation</a:t>
            </a:r>
            <a:endParaRPr sz="2600" b="1">
              <a:solidFill>
                <a:schemeClr val="lt1"/>
              </a:solidFill>
              <a:latin typeface="Proxima Nova"/>
              <a:ea typeface="Proxima Nova"/>
              <a:cs typeface="Proxima Nova"/>
              <a:sym typeface="Proxima Nova"/>
            </a:endParaRPr>
          </a:p>
        </p:txBody>
      </p:sp>
      <p:sp>
        <p:nvSpPr>
          <p:cNvPr id="224" name="Google Shape;224;p22"/>
          <p:cNvSpPr txBox="1"/>
          <p:nvPr/>
        </p:nvSpPr>
        <p:spPr>
          <a:xfrm rot="-1569122">
            <a:off x="4018671" y="2211264"/>
            <a:ext cx="1675082" cy="348969"/>
          </a:xfrm>
          <a:prstGeom prst="rect">
            <a:avLst/>
          </a:prstGeom>
          <a:noFill/>
          <a:ln>
            <a:noFill/>
          </a:ln>
        </p:spPr>
        <p:txBody>
          <a:bodyPr spcFirstLastPara="1" wrap="square" lIns="80000" tIns="26650" rIns="26650" bIns="26650" anchor="ctr" anchorCtr="0">
            <a:noAutofit/>
          </a:bodyPr>
          <a:lstStyle/>
          <a:p>
            <a:pPr marL="0" marR="0" lvl="0" indent="0" algn="l" rtl="0">
              <a:lnSpc>
                <a:spcPct val="90000"/>
              </a:lnSpc>
              <a:spcBef>
                <a:spcPts val="700"/>
              </a:spcBef>
              <a:spcAft>
                <a:spcPts val="0"/>
              </a:spcAft>
              <a:buClr>
                <a:srgbClr val="000000"/>
              </a:buClr>
              <a:buSzPts val="2000"/>
              <a:buFont typeface="Calibri"/>
              <a:buNone/>
            </a:pPr>
            <a:r>
              <a:rPr lang="en" sz="2000" b="1">
                <a:solidFill>
                  <a:srgbClr val="7D42E6"/>
                </a:solidFill>
                <a:latin typeface="Proxima Nova"/>
                <a:ea typeface="Proxima Nova"/>
                <a:cs typeface="Proxima Nova"/>
                <a:sym typeface="Proxima Nova"/>
              </a:rPr>
              <a:t>leads to</a:t>
            </a:r>
            <a:endParaRPr sz="2000" b="1">
              <a:solidFill>
                <a:srgbClr val="7D42E6"/>
              </a:solidFill>
              <a:latin typeface="Proxima Nova"/>
              <a:ea typeface="Proxima Nova"/>
              <a:cs typeface="Proxima Nova"/>
              <a:sym typeface="Proxima Nova"/>
            </a:endParaRPr>
          </a:p>
        </p:txBody>
      </p:sp>
      <p:cxnSp>
        <p:nvCxnSpPr>
          <p:cNvPr id="225" name="Google Shape;225;p22"/>
          <p:cNvCxnSpPr/>
          <p:nvPr/>
        </p:nvCxnSpPr>
        <p:spPr>
          <a:xfrm rot="10800000" flipH="1">
            <a:off x="5064800" y="1890775"/>
            <a:ext cx="804600" cy="399600"/>
          </a:xfrm>
          <a:prstGeom prst="straightConnector1">
            <a:avLst/>
          </a:prstGeom>
          <a:noFill/>
          <a:ln w="19050" cap="flat" cmpd="sng">
            <a:solidFill>
              <a:srgbClr val="7D42E6"/>
            </a:solidFill>
            <a:prstDash val="solid"/>
            <a:round/>
            <a:headEnd type="none" w="med" len="med"/>
            <a:tailEnd type="triangle" w="med" len="med"/>
          </a:ln>
        </p:spPr>
      </p:cxnSp>
      <p:sp>
        <p:nvSpPr>
          <p:cNvPr id="226" name="Google Shape;226;p22"/>
          <p:cNvSpPr/>
          <p:nvPr/>
        </p:nvSpPr>
        <p:spPr>
          <a:xfrm rot="5400000" flipH="1">
            <a:off x="6269275" y="2330075"/>
            <a:ext cx="2199900" cy="2400300"/>
          </a:xfrm>
          <a:prstGeom prst="flowChartDelay">
            <a:avLst/>
          </a:prstGeom>
          <a:noFill/>
          <a:ln w="9525" cap="flat" cmpd="sng">
            <a:solidFill>
              <a:srgbClr val="E642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22"/>
          <p:cNvPicPr preferRelativeResize="0"/>
          <p:nvPr/>
        </p:nvPicPr>
        <p:blipFill rotWithShape="1">
          <a:blip r:embed="rId5">
            <a:alphaModFix/>
          </a:blip>
          <a:srcRect l="19443" t="25020" r="19450" b="-25020"/>
          <a:stretch/>
        </p:blipFill>
        <p:spPr>
          <a:xfrm rot="-5400000">
            <a:off x="6315925" y="2381375"/>
            <a:ext cx="2106600" cy="2297700"/>
          </a:xfrm>
          <a:prstGeom prst="flowChartDelay">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3"/>
          <p:cNvPicPr preferRelativeResize="0"/>
          <p:nvPr/>
        </p:nvPicPr>
        <p:blipFill rotWithShape="1">
          <a:blip r:embed="rId3">
            <a:alphaModFix/>
          </a:blip>
          <a:srcRect t="23897" b="18588"/>
          <a:stretch/>
        </p:blipFill>
        <p:spPr>
          <a:xfrm>
            <a:off x="0" y="0"/>
            <a:ext cx="5217576" cy="4502477"/>
          </a:xfrm>
          <a:prstGeom prst="rect">
            <a:avLst/>
          </a:prstGeom>
          <a:noFill/>
          <a:ln>
            <a:noFill/>
          </a:ln>
        </p:spPr>
      </p:pic>
      <p:sp>
        <p:nvSpPr>
          <p:cNvPr id="233" name="Google Shape;233;p23"/>
          <p:cNvSpPr/>
          <p:nvPr/>
        </p:nvSpPr>
        <p:spPr>
          <a:xfrm>
            <a:off x="5217575" y="0"/>
            <a:ext cx="3926400" cy="4502400"/>
          </a:xfrm>
          <a:prstGeom prst="rect">
            <a:avLst/>
          </a:prstGeom>
          <a:solidFill>
            <a:srgbClr val="009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txBox="1"/>
          <p:nvPr/>
        </p:nvSpPr>
        <p:spPr>
          <a:xfrm>
            <a:off x="5458150" y="450450"/>
            <a:ext cx="3487200" cy="37125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Session One:</a:t>
            </a:r>
            <a:r>
              <a:rPr lang="en" sz="3800">
                <a:solidFill>
                  <a:srgbClr val="000000"/>
                </a:solidFill>
                <a:latin typeface="Proxima Nova Extrabold"/>
                <a:ea typeface="Proxima Nova Extrabold"/>
                <a:cs typeface="Proxima Nova Extrabold"/>
                <a:sym typeface="Proxima Nova Extrabold"/>
              </a:rPr>
              <a:t> </a:t>
            </a:r>
            <a:r>
              <a:rPr lang="en" sz="3800">
                <a:solidFill>
                  <a:schemeClr val="lt1"/>
                </a:solidFill>
                <a:latin typeface="Proxima Nova Extrabold"/>
                <a:ea typeface="Proxima Nova Extrabold"/>
                <a:cs typeface="Proxima Nova Extrabold"/>
                <a:sym typeface="Proxima Nova Extrabold"/>
              </a:rPr>
              <a:t>Let’s Be</a:t>
            </a:r>
            <a:endParaRPr sz="3600" b="1">
              <a:solidFill>
                <a:schemeClr val="lt1"/>
              </a:solidFill>
              <a:latin typeface="Proxima Nova"/>
              <a:ea typeface="Proxima Nova"/>
              <a:cs typeface="Proxima Nova"/>
              <a:sym typeface="Proxima Nova"/>
            </a:endParaRPr>
          </a:p>
          <a:p>
            <a:pPr marL="0" marR="0" lvl="0" indent="0" algn="l" rtl="0">
              <a:lnSpc>
                <a:spcPct val="80000"/>
              </a:lnSpc>
              <a:spcBef>
                <a:spcPts val="0"/>
              </a:spcBef>
              <a:spcAft>
                <a:spcPts val="0"/>
              </a:spcAft>
              <a:buNone/>
            </a:pPr>
            <a:r>
              <a:rPr lang="en" sz="7200">
                <a:solidFill>
                  <a:schemeClr val="lt1"/>
                </a:solidFill>
                <a:latin typeface="Vujahday Script"/>
                <a:ea typeface="Vujahday Script"/>
                <a:cs typeface="Vujahday Script"/>
                <a:sym typeface="Vujahday Script"/>
              </a:rPr>
              <a:t> </a:t>
            </a:r>
            <a:r>
              <a:rPr lang="en" sz="8100">
                <a:solidFill>
                  <a:schemeClr val="lt1"/>
                </a:solidFill>
                <a:latin typeface="Vujahday Script"/>
                <a:ea typeface="Vujahday Script"/>
                <a:cs typeface="Vujahday Script"/>
                <a:sym typeface="Vujahday Script"/>
              </a:rPr>
              <a:t>Real!</a:t>
            </a:r>
            <a:endParaRPr sz="8100">
              <a:solidFill>
                <a:schemeClr val="lt1"/>
              </a:solidFill>
              <a:latin typeface="Vujahday Script"/>
              <a:ea typeface="Vujahday Script"/>
              <a:cs typeface="Vujahday Script"/>
              <a:sym typeface="Vujahday Script"/>
            </a:endParaRPr>
          </a:p>
          <a:p>
            <a:pPr marL="0" marR="0" lvl="0" indent="0" algn="l" rtl="0">
              <a:spcBef>
                <a:spcPts val="0"/>
              </a:spcBef>
              <a:spcAft>
                <a:spcPts val="0"/>
              </a:spcAft>
              <a:buNone/>
            </a:pPr>
            <a:endParaRPr sz="2400" b="1">
              <a:solidFill>
                <a:schemeClr val="lt1"/>
              </a:solidFill>
              <a:latin typeface="Proxima Nova"/>
              <a:ea typeface="Proxima Nova"/>
              <a:cs typeface="Proxima Nova"/>
              <a:sym typeface="Proxima Nova"/>
            </a:endParaRPr>
          </a:p>
          <a:p>
            <a:pPr marL="0" marR="0" lvl="0" indent="0" algn="l" rtl="0">
              <a:spcBef>
                <a:spcPts val="0"/>
              </a:spcBef>
              <a:spcAft>
                <a:spcPts val="0"/>
              </a:spcAft>
              <a:buNone/>
            </a:pPr>
            <a:r>
              <a:rPr lang="en" sz="2600" b="1">
                <a:solidFill>
                  <a:srgbClr val="FAE455"/>
                </a:solidFill>
                <a:latin typeface="Proxima Nova"/>
                <a:ea typeface="Proxima Nova"/>
                <a:cs typeface="Proxima Nova"/>
                <a:sym typeface="Proxima Nova"/>
              </a:rPr>
              <a:t>Introduction, Knowledge and</a:t>
            </a:r>
            <a:br>
              <a:rPr lang="en" sz="2600" b="1">
                <a:solidFill>
                  <a:srgbClr val="FAE455"/>
                </a:solidFill>
                <a:latin typeface="Proxima Nova"/>
                <a:ea typeface="Proxima Nova"/>
                <a:cs typeface="Proxima Nova"/>
                <a:sym typeface="Proxima Nova"/>
              </a:rPr>
            </a:br>
            <a:r>
              <a:rPr lang="en" sz="2600" b="1">
                <a:solidFill>
                  <a:srgbClr val="FAE455"/>
                </a:solidFill>
                <a:latin typeface="Proxima Nova"/>
                <a:ea typeface="Proxima Nova"/>
                <a:cs typeface="Proxima Nova"/>
                <a:sym typeface="Proxima Nova"/>
              </a:rPr>
              <a:t>Resource Overview</a:t>
            </a:r>
            <a:endParaRPr sz="2600">
              <a:solidFill>
                <a:srgbClr val="FAE455"/>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808775" y="630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943B"/>
                </a:solidFill>
              </a:rPr>
              <a:t>Session Objectives</a:t>
            </a:r>
            <a:endParaRPr>
              <a:solidFill>
                <a:srgbClr val="00943B"/>
              </a:solidFill>
            </a:endParaRPr>
          </a:p>
        </p:txBody>
      </p:sp>
      <p:sp>
        <p:nvSpPr>
          <p:cNvPr id="240" name="Google Shape;240;p24"/>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txBox="1"/>
          <p:nvPr/>
        </p:nvSpPr>
        <p:spPr>
          <a:xfrm>
            <a:off x="889475" y="1403950"/>
            <a:ext cx="77181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2000">
                <a:solidFill>
                  <a:srgbClr val="000000"/>
                </a:solidFill>
                <a:latin typeface="Proxima Nova"/>
                <a:ea typeface="Proxima Nova"/>
                <a:cs typeface="Proxima Nova"/>
                <a:sym typeface="Proxima Nova"/>
              </a:rPr>
              <a:t>Clients will:</a:t>
            </a:r>
            <a:endParaRPr sz="2000">
              <a:latin typeface="Proxima Nova"/>
              <a:ea typeface="Proxima Nova"/>
              <a:cs typeface="Proxima Nova"/>
              <a:sym typeface="Proxima Nova"/>
            </a:endParaRPr>
          </a:p>
          <a:p>
            <a:pPr marL="457200" marR="0" lvl="0" indent="-406400" algn="l" rtl="0">
              <a:spcBef>
                <a:spcPts val="40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Understand the structure and goals of the program </a:t>
            </a:r>
            <a:endParaRPr sz="2000">
              <a:latin typeface="Proxima Nova"/>
              <a:ea typeface="Proxima Nova"/>
              <a:cs typeface="Proxima Nova"/>
              <a:sym typeface="Proxima Nova"/>
            </a:endParaRPr>
          </a:p>
          <a:p>
            <a:pPr marL="457200" marR="0" lvl="0" indent="-406400" algn="l" rtl="0">
              <a:spcBef>
                <a:spcPts val="40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Identify beliefs related to health, HIV prevention or treatment, and gender goals </a:t>
            </a:r>
            <a:endParaRPr sz="2000">
              <a:latin typeface="Proxima Nova"/>
              <a:ea typeface="Proxima Nova"/>
              <a:cs typeface="Proxima Nova"/>
              <a:sym typeface="Proxima Nova"/>
            </a:endParaRPr>
          </a:p>
          <a:p>
            <a:pPr marL="457200" marR="0" lvl="0" indent="-406400" algn="l" rtl="0">
              <a:spcBef>
                <a:spcPts val="40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Learn about setting attainable goals</a:t>
            </a:r>
            <a:endParaRPr sz="2000">
              <a:latin typeface="Proxima Nova"/>
              <a:ea typeface="Proxima Nova"/>
              <a:cs typeface="Proxima Nova"/>
              <a:sym typeface="Proxima Nova"/>
            </a:endParaRPr>
          </a:p>
          <a:p>
            <a:pPr marL="457200" marR="0" lvl="0" indent="-406400" algn="l" rtl="0">
              <a:spcBef>
                <a:spcPts val="40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Identify a short-term health related goal </a:t>
            </a:r>
            <a:endParaRPr sz="2000">
              <a:latin typeface="Proxima Nova"/>
              <a:ea typeface="Proxima Nova"/>
              <a:cs typeface="Proxima Nova"/>
              <a:sym typeface="Proxima Nova"/>
            </a:endParaRPr>
          </a:p>
          <a:p>
            <a:pPr marL="457200" marR="0" lvl="0" indent="-406400" algn="l" rtl="0">
              <a:spcBef>
                <a:spcPts val="40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Receive workshop preview </a:t>
            </a:r>
            <a:endParaRPr sz="2000">
              <a:latin typeface="Proxima Nova"/>
              <a:ea typeface="Proxima Nova"/>
              <a:cs typeface="Proxima Nova"/>
              <a:sym typeface="Proxima Nova"/>
            </a:endParaRPr>
          </a:p>
          <a:p>
            <a:pPr marL="457200" marR="0" lvl="0" indent="-406400" algn="l" rtl="0">
              <a:spcBef>
                <a:spcPts val="400"/>
              </a:spcBef>
              <a:spcAft>
                <a:spcPts val="40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Complete gender affirming exercise</a:t>
            </a:r>
            <a:endParaRPr sz="2000">
              <a:solidFill>
                <a:srgbClr val="000000"/>
              </a:solidFill>
              <a:latin typeface="Proxima Nova"/>
              <a:ea typeface="Proxima Nova"/>
              <a:cs typeface="Proxima Nova"/>
              <a:sym typeface="Proxima Nova"/>
            </a:endParaRPr>
          </a:p>
        </p:txBody>
      </p:sp>
      <p:sp>
        <p:nvSpPr>
          <p:cNvPr id="242" name="Google Shape;242;p24"/>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5"/>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249" name="Google Shape;249;p25"/>
          <p:cNvSpPr txBox="1"/>
          <p:nvPr/>
        </p:nvSpPr>
        <p:spPr>
          <a:xfrm>
            <a:off x="1217075" y="513850"/>
            <a:ext cx="105156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Worksheet 1A:</a:t>
            </a:r>
            <a:br>
              <a:rPr lang="en" sz="2800" b="1">
                <a:solidFill>
                  <a:srgbClr val="E6427A"/>
                </a:solidFill>
                <a:latin typeface="Proxima Nova"/>
                <a:ea typeface="Proxima Nova"/>
                <a:cs typeface="Proxima Nova"/>
                <a:sym typeface="Proxima Nova"/>
              </a:rPr>
            </a:br>
            <a:r>
              <a:rPr lang="en" sz="2800" b="1">
                <a:solidFill>
                  <a:srgbClr val="00943B"/>
                </a:solidFill>
                <a:latin typeface="Proxima Nova"/>
                <a:ea typeface="Proxima Nova"/>
                <a:cs typeface="Proxima Nova"/>
                <a:sym typeface="Proxima Nova"/>
              </a:rPr>
              <a:t>Health History Care and Life Context</a:t>
            </a:r>
            <a:endParaRPr sz="2800" b="1">
              <a:solidFill>
                <a:srgbClr val="00943B"/>
              </a:solidFill>
              <a:latin typeface="Proxima Nova"/>
              <a:ea typeface="Proxima Nova"/>
              <a:cs typeface="Proxima Nova"/>
              <a:sym typeface="Proxima Nova"/>
            </a:endParaRPr>
          </a:p>
        </p:txBody>
      </p:sp>
      <p:sp>
        <p:nvSpPr>
          <p:cNvPr id="250" name="Google Shape;250;p25"/>
          <p:cNvSpPr txBox="1"/>
          <p:nvPr/>
        </p:nvSpPr>
        <p:spPr>
          <a:xfrm>
            <a:off x="483125" y="1838347"/>
            <a:ext cx="4980000" cy="2568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 sz="2000">
                <a:solidFill>
                  <a:srgbClr val="262626"/>
                </a:solidFill>
                <a:latin typeface="Proxima Nova"/>
                <a:ea typeface="Proxima Nova"/>
                <a:cs typeface="Proxima Nova"/>
                <a:sym typeface="Proxima Nova"/>
              </a:rPr>
              <a:t>Overview</a:t>
            </a:r>
            <a:endParaRPr sz="2000">
              <a:solidFill>
                <a:srgbClr val="262626"/>
              </a:solidFill>
              <a:latin typeface="Proxima Nova"/>
              <a:ea typeface="Proxima Nova"/>
              <a:cs typeface="Proxima Nova"/>
              <a:sym typeface="Proxima Nova"/>
            </a:endParaRPr>
          </a:p>
          <a:p>
            <a:pPr marL="228600" lvl="0" indent="-152400" algn="l" rtl="0">
              <a:lnSpc>
                <a:spcPct val="90000"/>
              </a:lnSpc>
              <a:spcBef>
                <a:spcPts val="1000"/>
              </a:spcBef>
              <a:spcAft>
                <a:spcPts val="0"/>
              </a:spcAft>
              <a:buClr>
                <a:srgbClr val="262626"/>
              </a:buClr>
              <a:buSzPts val="2000"/>
              <a:buFont typeface="Proxima Nova"/>
              <a:buChar char="•"/>
            </a:pPr>
            <a:r>
              <a:rPr lang="en" sz="2000">
                <a:solidFill>
                  <a:srgbClr val="262626"/>
                </a:solidFill>
                <a:latin typeface="Proxima Nova"/>
                <a:ea typeface="Proxima Nova"/>
                <a:cs typeface="Proxima Nova"/>
                <a:sym typeface="Proxima Nova"/>
              </a:rPr>
              <a:t>Health Care History</a:t>
            </a:r>
            <a:endParaRPr sz="2000">
              <a:solidFill>
                <a:srgbClr val="262626"/>
              </a:solidFill>
              <a:latin typeface="Proxima Nova"/>
              <a:ea typeface="Proxima Nova"/>
              <a:cs typeface="Proxima Nova"/>
              <a:sym typeface="Proxima Nova"/>
            </a:endParaRPr>
          </a:p>
          <a:p>
            <a:pPr marL="228600" lvl="0" indent="-152400" algn="l" rtl="0">
              <a:lnSpc>
                <a:spcPct val="90000"/>
              </a:lnSpc>
              <a:spcBef>
                <a:spcPts val="1000"/>
              </a:spcBef>
              <a:spcAft>
                <a:spcPts val="0"/>
              </a:spcAft>
              <a:buClr>
                <a:srgbClr val="262626"/>
              </a:buClr>
              <a:buSzPts val="2000"/>
              <a:buFont typeface="Proxima Nova"/>
              <a:buChar char="•"/>
            </a:pPr>
            <a:r>
              <a:rPr lang="en" sz="2000">
                <a:solidFill>
                  <a:srgbClr val="262626"/>
                </a:solidFill>
                <a:latin typeface="Proxima Nova"/>
                <a:ea typeface="Proxima Nova"/>
                <a:cs typeface="Proxima Nova"/>
                <a:sym typeface="Proxima Nova"/>
              </a:rPr>
              <a:t>HIV prevention and/or care history</a:t>
            </a:r>
            <a:endParaRPr sz="2000">
              <a:solidFill>
                <a:srgbClr val="262626"/>
              </a:solidFill>
              <a:latin typeface="Proxima Nova"/>
              <a:ea typeface="Proxima Nova"/>
              <a:cs typeface="Proxima Nova"/>
              <a:sym typeface="Proxima Nova"/>
            </a:endParaRPr>
          </a:p>
          <a:p>
            <a:pPr marL="228600" lvl="0" indent="-152400" algn="l" rtl="0">
              <a:lnSpc>
                <a:spcPct val="90000"/>
              </a:lnSpc>
              <a:spcBef>
                <a:spcPts val="1000"/>
              </a:spcBef>
              <a:spcAft>
                <a:spcPts val="0"/>
              </a:spcAft>
              <a:buClr>
                <a:srgbClr val="262626"/>
              </a:buClr>
              <a:buSzPts val="2000"/>
              <a:buFont typeface="Proxima Nova"/>
              <a:buChar char="•"/>
            </a:pPr>
            <a:r>
              <a:rPr lang="en" sz="2000">
                <a:solidFill>
                  <a:srgbClr val="262626"/>
                </a:solidFill>
                <a:latin typeface="Proxima Nova"/>
                <a:ea typeface="Proxima Nova"/>
                <a:cs typeface="Proxima Nova"/>
                <a:sym typeface="Proxima Nova"/>
              </a:rPr>
              <a:t>Medication History</a:t>
            </a:r>
            <a:endParaRPr sz="2000">
              <a:solidFill>
                <a:srgbClr val="262626"/>
              </a:solidFill>
              <a:latin typeface="Proxima Nova"/>
              <a:ea typeface="Proxima Nova"/>
              <a:cs typeface="Proxima Nova"/>
              <a:sym typeface="Proxima Nova"/>
            </a:endParaRPr>
          </a:p>
          <a:p>
            <a:pPr marL="228600" lvl="0" indent="-152400" algn="l" rtl="0">
              <a:lnSpc>
                <a:spcPct val="90000"/>
              </a:lnSpc>
              <a:spcBef>
                <a:spcPts val="1000"/>
              </a:spcBef>
              <a:spcAft>
                <a:spcPts val="0"/>
              </a:spcAft>
              <a:buClr>
                <a:srgbClr val="262626"/>
              </a:buClr>
              <a:buSzPts val="2000"/>
              <a:buFont typeface="Proxima Nova"/>
              <a:buChar char="•"/>
            </a:pPr>
            <a:r>
              <a:rPr lang="en" sz="2000">
                <a:solidFill>
                  <a:srgbClr val="262626"/>
                </a:solidFill>
                <a:latin typeface="Proxima Nova"/>
                <a:ea typeface="Proxima Nova"/>
                <a:cs typeface="Proxima Nova"/>
                <a:sym typeface="Proxima Nova"/>
              </a:rPr>
              <a:t>Substance Use</a:t>
            </a:r>
            <a:endParaRPr sz="2000">
              <a:solidFill>
                <a:srgbClr val="262626"/>
              </a:solidFill>
              <a:latin typeface="Proxima Nova"/>
              <a:ea typeface="Proxima Nova"/>
              <a:cs typeface="Proxima Nova"/>
              <a:sym typeface="Proxima Nova"/>
            </a:endParaRPr>
          </a:p>
          <a:p>
            <a:pPr marL="228600" lvl="0" indent="-152400" algn="l" rtl="0">
              <a:lnSpc>
                <a:spcPct val="90000"/>
              </a:lnSpc>
              <a:spcBef>
                <a:spcPts val="1000"/>
              </a:spcBef>
              <a:spcAft>
                <a:spcPts val="0"/>
              </a:spcAft>
              <a:buClr>
                <a:srgbClr val="262626"/>
              </a:buClr>
              <a:buSzPts val="2000"/>
              <a:buFont typeface="Proxima Nova"/>
              <a:buChar char="•"/>
            </a:pPr>
            <a:r>
              <a:rPr lang="en" sz="2000">
                <a:solidFill>
                  <a:srgbClr val="262626"/>
                </a:solidFill>
                <a:latin typeface="Proxima Nova"/>
                <a:ea typeface="Proxima Nova"/>
                <a:cs typeface="Proxima Nova"/>
                <a:sym typeface="Proxima Nova"/>
              </a:rPr>
              <a:t>Beliefs and Support</a:t>
            </a:r>
            <a:endParaRPr sz="2000">
              <a:solidFill>
                <a:srgbClr val="262626"/>
              </a:solidFill>
              <a:latin typeface="Proxima Nova"/>
              <a:ea typeface="Proxima Nova"/>
              <a:cs typeface="Proxima Nova"/>
              <a:sym typeface="Proxima Nova"/>
            </a:endParaRPr>
          </a:p>
        </p:txBody>
      </p:sp>
      <p:pic>
        <p:nvPicPr>
          <p:cNvPr id="251" name="Google Shape;251;p25"/>
          <p:cNvPicPr preferRelativeResize="0"/>
          <p:nvPr/>
        </p:nvPicPr>
        <p:blipFill>
          <a:blip r:embed="rId3">
            <a:alphaModFix/>
          </a:blip>
          <a:stretch>
            <a:fillRect/>
          </a:stretch>
        </p:blipFill>
        <p:spPr>
          <a:xfrm>
            <a:off x="167646" y="365825"/>
            <a:ext cx="900750" cy="966249"/>
          </a:xfrm>
          <a:prstGeom prst="rect">
            <a:avLst/>
          </a:prstGeom>
          <a:noFill/>
          <a:ln>
            <a:noFill/>
          </a:ln>
        </p:spPr>
      </p:pic>
      <p:sp>
        <p:nvSpPr>
          <p:cNvPr id="252" name="Google Shape;252;p25"/>
          <p:cNvSpPr/>
          <p:nvPr/>
        </p:nvSpPr>
        <p:spPr>
          <a:xfrm>
            <a:off x="4982275" y="1700050"/>
            <a:ext cx="4277100" cy="2631000"/>
          </a:xfrm>
          <a:prstGeom prst="rect">
            <a:avLst/>
          </a:prstGeom>
          <a:noFill/>
          <a:ln w="9525" cap="flat" cmpd="sng">
            <a:solidFill>
              <a:srgbClr val="0094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25"/>
          <p:cNvPicPr preferRelativeResize="0"/>
          <p:nvPr/>
        </p:nvPicPr>
        <p:blipFill rotWithShape="1">
          <a:blip r:embed="rId4">
            <a:alphaModFix/>
          </a:blip>
          <a:srcRect l="8600" t="30998" r="54008" b="4314"/>
          <a:stretch/>
        </p:blipFill>
        <p:spPr>
          <a:xfrm>
            <a:off x="5066325" y="1762150"/>
            <a:ext cx="4097174" cy="2488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6"/>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6"/>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260" name="Google Shape;260;p26"/>
          <p:cNvSpPr txBox="1"/>
          <p:nvPr/>
        </p:nvSpPr>
        <p:spPr>
          <a:xfrm>
            <a:off x="1217075" y="513850"/>
            <a:ext cx="79269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Demonstration:</a:t>
            </a:r>
            <a:br>
              <a:rPr lang="en" sz="2800" b="1">
                <a:solidFill>
                  <a:srgbClr val="E6427A"/>
                </a:solidFill>
                <a:latin typeface="Proxima Nova"/>
                <a:ea typeface="Proxima Nova"/>
                <a:cs typeface="Proxima Nova"/>
                <a:sym typeface="Proxima Nova"/>
              </a:rPr>
            </a:br>
            <a:r>
              <a:rPr lang="en" sz="2800" b="1">
                <a:solidFill>
                  <a:srgbClr val="00943B"/>
                </a:solidFill>
                <a:latin typeface="Proxima Nova"/>
                <a:ea typeface="Proxima Nova"/>
                <a:cs typeface="Proxima Nova"/>
                <a:sym typeface="Proxima Nova"/>
              </a:rPr>
              <a:t>Health History Care and Life Context</a:t>
            </a:r>
            <a:endParaRPr sz="2800" b="1">
              <a:solidFill>
                <a:srgbClr val="00943B"/>
              </a:solidFill>
              <a:latin typeface="Proxima Nova"/>
              <a:ea typeface="Proxima Nova"/>
              <a:cs typeface="Proxima Nova"/>
              <a:sym typeface="Proxima Nova"/>
            </a:endParaRPr>
          </a:p>
        </p:txBody>
      </p:sp>
      <p:sp>
        <p:nvSpPr>
          <p:cNvPr id="261" name="Google Shape;261;p26"/>
          <p:cNvSpPr txBox="1"/>
          <p:nvPr/>
        </p:nvSpPr>
        <p:spPr>
          <a:xfrm>
            <a:off x="1297775" y="1685950"/>
            <a:ext cx="7112400" cy="369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 sz="2000">
                <a:solidFill>
                  <a:srgbClr val="262626"/>
                </a:solidFill>
                <a:latin typeface="Proxima Nova"/>
                <a:ea typeface="Proxima Nova"/>
                <a:cs typeface="Proxima Nova"/>
                <a:sym typeface="Proxima Nova"/>
              </a:rPr>
              <a:t>[Open Intervention Manual to Worksheet 1A]</a:t>
            </a:r>
            <a:endParaRPr sz="2000">
              <a:solidFill>
                <a:srgbClr val="262626"/>
              </a:solidFill>
              <a:latin typeface="Proxima Nova"/>
              <a:ea typeface="Proxima Nova"/>
              <a:cs typeface="Proxima Nova"/>
              <a:sym typeface="Proxima Nova"/>
            </a:endParaRPr>
          </a:p>
        </p:txBody>
      </p:sp>
      <p:pic>
        <p:nvPicPr>
          <p:cNvPr id="262" name="Google Shape;262;p26"/>
          <p:cNvPicPr preferRelativeResize="0"/>
          <p:nvPr/>
        </p:nvPicPr>
        <p:blipFill rotWithShape="1">
          <a:blip r:embed="rId3">
            <a:alphaModFix/>
          </a:blip>
          <a:srcRect l="386" r="386"/>
          <a:stretch/>
        </p:blipFill>
        <p:spPr>
          <a:xfrm>
            <a:off x="288352" y="659650"/>
            <a:ext cx="857025" cy="784026"/>
          </a:xfrm>
          <a:prstGeom prst="rect">
            <a:avLst/>
          </a:prstGeom>
          <a:noFill/>
          <a:ln>
            <a:noFill/>
          </a:ln>
        </p:spPr>
      </p:pic>
      <p:sp>
        <p:nvSpPr>
          <p:cNvPr id="263" name="Google Shape;263;p26"/>
          <p:cNvSpPr txBox="1"/>
          <p:nvPr/>
        </p:nvSpPr>
        <p:spPr>
          <a:xfrm>
            <a:off x="1297775" y="2364400"/>
            <a:ext cx="6929700" cy="2124900"/>
          </a:xfrm>
          <a:prstGeom prst="rect">
            <a:avLst/>
          </a:prstGeom>
          <a:noFill/>
          <a:ln>
            <a:noFill/>
          </a:ln>
        </p:spPr>
        <p:txBody>
          <a:bodyPr spcFirstLastPara="1" wrap="square" lIns="91425" tIns="45700" rIns="91425" bIns="45700" anchor="t" anchorCtr="0">
            <a:normAutofit/>
          </a:bodyPr>
          <a:lstStyle/>
          <a:p>
            <a:pPr marL="0" lvl="1" indent="0" algn="l" rtl="0">
              <a:lnSpc>
                <a:spcPct val="100000"/>
              </a:lnSpc>
              <a:spcBef>
                <a:spcPts val="500"/>
              </a:spcBef>
              <a:spcAft>
                <a:spcPts val="0"/>
              </a:spcAft>
              <a:buNone/>
            </a:pPr>
            <a:r>
              <a:rPr lang="en" sz="2200">
                <a:solidFill>
                  <a:srgbClr val="00943B"/>
                </a:solidFill>
                <a:latin typeface="Proxima Nova"/>
                <a:ea typeface="Proxima Nova"/>
                <a:cs typeface="Proxima Nova"/>
                <a:sym typeface="Proxima Nova"/>
              </a:rPr>
              <a:t>We know that trans women are having a hard time adhering to HIV and PrEP medications. We are really interested in understanding what some of the unique challenges they face and finding ways of support them in achieving better health outcomes.”</a:t>
            </a:r>
            <a:endParaRPr sz="2200">
              <a:solidFill>
                <a:srgbClr val="00943B"/>
              </a:solidFill>
              <a:latin typeface="Proxima Nova"/>
              <a:ea typeface="Proxima Nova"/>
              <a:cs typeface="Proxima Nova"/>
              <a:sym typeface="Proxima Nova"/>
            </a:endParaRPr>
          </a:p>
        </p:txBody>
      </p:sp>
      <p:sp>
        <p:nvSpPr>
          <p:cNvPr id="264" name="Google Shape;264;p26"/>
          <p:cNvSpPr txBox="1"/>
          <p:nvPr/>
        </p:nvSpPr>
        <p:spPr>
          <a:xfrm>
            <a:off x="635675" y="2516800"/>
            <a:ext cx="733800" cy="70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 sz="9600" b="1">
                <a:solidFill>
                  <a:srgbClr val="00943B"/>
                </a:solidFill>
                <a:latin typeface="Proxima Nova"/>
                <a:ea typeface="Proxima Nova"/>
                <a:cs typeface="Proxima Nova"/>
                <a:sym typeface="Proxima Nova"/>
              </a:rPr>
              <a:t>“</a:t>
            </a:r>
            <a:endParaRPr sz="9600" b="1">
              <a:solidFill>
                <a:srgbClr val="00943B"/>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7"/>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271" name="Google Shape;271;p27"/>
          <p:cNvSpPr txBox="1"/>
          <p:nvPr/>
        </p:nvSpPr>
        <p:spPr>
          <a:xfrm>
            <a:off x="336325" y="392500"/>
            <a:ext cx="7926900" cy="84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00943B"/>
                </a:solidFill>
                <a:latin typeface="Proxima Nova"/>
                <a:ea typeface="Proxima Nova"/>
                <a:cs typeface="Proxima Nova"/>
                <a:sym typeface="Proxima Nova"/>
              </a:rPr>
              <a:t>Health History Care and Life Context</a:t>
            </a:r>
            <a:endParaRPr sz="2800" b="1">
              <a:solidFill>
                <a:srgbClr val="00943B"/>
              </a:solidFill>
              <a:latin typeface="Proxima Nova"/>
              <a:ea typeface="Proxima Nova"/>
              <a:cs typeface="Proxima Nova"/>
              <a:sym typeface="Proxima Nova"/>
            </a:endParaRPr>
          </a:p>
        </p:txBody>
      </p:sp>
      <p:sp>
        <p:nvSpPr>
          <p:cNvPr id="272" name="Google Shape;272;p27"/>
          <p:cNvSpPr/>
          <p:nvPr/>
        </p:nvSpPr>
        <p:spPr>
          <a:xfrm>
            <a:off x="4978800" y="1408650"/>
            <a:ext cx="4277100" cy="2631000"/>
          </a:xfrm>
          <a:prstGeom prst="rect">
            <a:avLst/>
          </a:prstGeom>
          <a:noFill/>
          <a:ln w="9525" cap="flat" cmpd="sng">
            <a:solidFill>
              <a:srgbClr val="0094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3" name="Google Shape;273;p27"/>
          <p:cNvPicPr preferRelativeResize="0"/>
          <p:nvPr/>
        </p:nvPicPr>
        <p:blipFill rotWithShape="1">
          <a:blip r:embed="rId3">
            <a:alphaModFix/>
          </a:blip>
          <a:srcRect l="6707" t="19971" r="14478" b="48120"/>
          <a:stretch/>
        </p:blipFill>
        <p:spPr>
          <a:xfrm>
            <a:off x="5062850" y="1470750"/>
            <a:ext cx="4097174" cy="2488724"/>
          </a:xfrm>
          <a:prstGeom prst="rect">
            <a:avLst/>
          </a:prstGeom>
          <a:noFill/>
          <a:ln>
            <a:noFill/>
          </a:ln>
        </p:spPr>
      </p:pic>
      <p:sp>
        <p:nvSpPr>
          <p:cNvPr id="274" name="Google Shape;274;p27"/>
          <p:cNvSpPr txBox="1"/>
          <p:nvPr/>
        </p:nvSpPr>
        <p:spPr>
          <a:xfrm>
            <a:off x="243700" y="2055900"/>
            <a:ext cx="4470300" cy="1336500"/>
          </a:xfrm>
          <a:prstGeom prst="rect">
            <a:avLst/>
          </a:prstGeom>
          <a:noFill/>
          <a:ln>
            <a:noFill/>
          </a:ln>
        </p:spPr>
        <p:txBody>
          <a:bodyPr spcFirstLastPara="1" wrap="square" lIns="91425" tIns="45700" rIns="91425" bIns="45700" anchor="t" anchorCtr="0">
            <a:normAutofit/>
          </a:bodyPr>
          <a:lstStyle/>
          <a:p>
            <a:pPr marL="228600" lvl="0" indent="-203200" algn="l" rtl="0">
              <a:lnSpc>
                <a:spcPct val="90000"/>
              </a:lnSpc>
              <a:spcBef>
                <a:spcPts val="0"/>
              </a:spcBef>
              <a:spcAft>
                <a:spcPts val="0"/>
              </a:spcAft>
              <a:buClr>
                <a:srgbClr val="000000"/>
              </a:buClr>
              <a:buSzPts val="2400"/>
              <a:buFont typeface="Proxima Nova"/>
              <a:buChar char="•"/>
            </a:pPr>
            <a:r>
              <a:rPr lang="en" sz="2000">
                <a:solidFill>
                  <a:srgbClr val="595959"/>
                </a:solidFill>
                <a:latin typeface="Proxima Nova"/>
                <a:ea typeface="Proxima Nova"/>
                <a:cs typeface="Proxima Nova"/>
                <a:sym typeface="Proxima Nova"/>
              </a:rPr>
              <a:t>Discuss worksheet 1A</a:t>
            </a:r>
            <a:endParaRPr sz="2000">
              <a:solidFill>
                <a:srgbClr val="595959"/>
              </a:solidFill>
              <a:latin typeface="Proxima Nova"/>
              <a:ea typeface="Proxima Nova"/>
              <a:cs typeface="Proxima Nova"/>
              <a:sym typeface="Proxima Nova"/>
            </a:endParaRPr>
          </a:p>
          <a:p>
            <a:pPr marL="228600" lvl="0" indent="-203200" algn="l" rtl="0">
              <a:lnSpc>
                <a:spcPct val="90000"/>
              </a:lnSpc>
              <a:spcBef>
                <a:spcPts val="1000"/>
              </a:spcBef>
              <a:spcAft>
                <a:spcPts val="0"/>
              </a:spcAft>
              <a:buClr>
                <a:srgbClr val="000000"/>
              </a:buClr>
              <a:buSzPts val="2400"/>
              <a:buFont typeface="Proxima Nova"/>
              <a:buChar char="•"/>
            </a:pPr>
            <a:r>
              <a:rPr lang="en" sz="2000">
                <a:solidFill>
                  <a:srgbClr val="595959"/>
                </a:solidFill>
                <a:latin typeface="Proxima Nova"/>
                <a:ea typeface="Proxima Nova"/>
                <a:cs typeface="Proxima Nova"/>
                <a:sym typeface="Proxima Nova"/>
              </a:rPr>
              <a:t>How do we ask sensitive questions?</a:t>
            </a:r>
            <a:endParaRPr sz="2000">
              <a:solidFill>
                <a:srgbClr val="595959"/>
              </a:solidFill>
              <a:latin typeface="Proxima Nova"/>
              <a:ea typeface="Proxima Nova"/>
              <a:cs typeface="Proxima Nova"/>
              <a:sym typeface="Proxima Nova"/>
            </a:endParaRPr>
          </a:p>
          <a:p>
            <a:pPr marL="228600" lvl="0" indent="-203200" algn="l" rtl="0">
              <a:lnSpc>
                <a:spcPct val="90000"/>
              </a:lnSpc>
              <a:spcBef>
                <a:spcPts val="1000"/>
              </a:spcBef>
              <a:spcAft>
                <a:spcPts val="1600"/>
              </a:spcAft>
              <a:buClr>
                <a:srgbClr val="000000"/>
              </a:buClr>
              <a:buSzPts val="2400"/>
              <a:buFont typeface="Proxima Nova"/>
              <a:buChar char="•"/>
            </a:pPr>
            <a:r>
              <a:rPr lang="en" sz="2000">
                <a:solidFill>
                  <a:srgbClr val="595959"/>
                </a:solidFill>
                <a:latin typeface="Proxima Nova"/>
                <a:ea typeface="Proxima Nova"/>
                <a:cs typeface="Proxima Nova"/>
                <a:sym typeface="Proxima Nova"/>
              </a:rPr>
              <a:t>Brief demonstration</a:t>
            </a:r>
            <a:endParaRPr sz="2000">
              <a:solidFill>
                <a:srgbClr val="595959"/>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311700" y="521225"/>
            <a:ext cx="438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t>Learning Objectives</a:t>
            </a:r>
            <a:endParaRPr sz="2820"/>
          </a:p>
        </p:txBody>
      </p:sp>
      <p:sp>
        <p:nvSpPr>
          <p:cNvPr id="54" name="Google Shape;54;p10"/>
          <p:cNvSpPr txBox="1"/>
          <p:nvPr/>
        </p:nvSpPr>
        <p:spPr>
          <a:xfrm>
            <a:off x="311700" y="1339025"/>
            <a:ext cx="3791400" cy="287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 sz="2200">
                <a:solidFill>
                  <a:srgbClr val="595959"/>
                </a:solidFill>
                <a:latin typeface="Proxima Nova Semibold"/>
                <a:ea typeface="Proxima Nova Semibold"/>
                <a:cs typeface="Proxima Nova Semibold"/>
                <a:sym typeface="Proxima Nova Semibold"/>
              </a:rPr>
              <a:t>Participants of this training will be able to:</a:t>
            </a:r>
            <a:endParaRPr sz="2200">
              <a:solidFill>
                <a:srgbClr val="595959"/>
              </a:solidFill>
              <a:latin typeface="Proxima Nova Semibold"/>
              <a:ea typeface="Proxima Nova Semibold"/>
              <a:cs typeface="Proxima Nova Semibold"/>
              <a:sym typeface="Proxima Nova Semibold"/>
            </a:endParaRPr>
          </a:p>
          <a:p>
            <a:pPr marL="228600" lvl="0" indent="-215900" algn="l" rtl="0">
              <a:lnSpc>
                <a:spcPct val="90000"/>
              </a:lnSpc>
              <a:spcBef>
                <a:spcPts val="1000"/>
              </a:spcBef>
              <a:spcAft>
                <a:spcPts val="0"/>
              </a:spcAft>
              <a:buClr>
                <a:srgbClr val="000000"/>
              </a:buClr>
              <a:buSzPts val="2600"/>
              <a:buFont typeface="Proxima Nova Semibold"/>
              <a:buChar char="•"/>
            </a:pPr>
            <a:r>
              <a:rPr lang="en" sz="2200">
                <a:solidFill>
                  <a:srgbClr val="595959"/>
                </a:solidFill>
                <a:latin typeface="Proxima Nova Semibold"/>
                <a:ea typeface="Proxima Nova Semibold"/>
                <a:cs typeface="Proxima Nova Semibold"/>
                <a:sym typeface="Proxima Nova Semibold"/>
              </a:rPr>
              <a:t>List the core elements</a:t>
            </a:r>
            <a:br>
              <a:rPr lang="en" sz="2200">
                <a:solidFill>
                  <a:srgbClr val="595959"/>
                </a:solidFill>
                <a:latin typeface="Proxima Nova Semibold"/>
                <a:ea typeface="Proxima Nova Semibold"/>
                <a:cs typeface="Proxima Nova Semibold"/>
                <a:sym typeface="Proxima Nova Semibold"/>
              </a:rPr>
            </a:br>
            <a:r>
              <a:rPr lang="en" sz="2200">
                <a:solidFill>
                  <a:srgbClr val="595959"/>
                </a:solidFill>
                <a:latin typeface="Proxima Nova Semibold"/>
                <a:ea typeface="Proxima Nova Semibold"/>
                <a:cs typeface="Proxima Nova Semibold"/>
                <a:sym typeface="Proxima Nova Semibold"/>
              </a:rPr>
              <a:t>and theoretical framework of the Healthy Divas intervention</a:t>
            </a:r>
            <a:endParaRPr sz="2200">
              <a:solidFill>
                <a:srgbClr val="595959"/>
              </a:solidFill>
              <a:latin typeface="Proxima Nova Semibold"/>
              <a:ea typeface="Proxima Nova Semibold"/>
              <a:cs typeface="Proxima Nova Semibold"/>
              <a:sym typeface="Proxima Nova Semibold"/>
            </a:endParaRPr>
          </a:p>
          <a:p>
            <a:pPr marL="228600" lvl="0" indent="-215900" algn="l" rtl="0">
              <a:lnSpc>
                <a:spcPct val="90000"/>
              </a:lnSpc>
              <a:spcBef>
                <a:spcPts val="1000"/>
              </a:spcBef>
              <a:spcAft>
                <a:spcPts val="1600"/>
              </a:spcAft>
              <a:buClr>
                <a:srgbClr val="000000"/>
              </a:buClr>
              <a:buSzPts val="2600"/>
              <a:buFont typeface="Proxima Nova Semibold"/>
              <a:buChar char="•"/>
            </a:pPr>
            <a:r>
              <a:rPr lang="en" sz="2200">
                <a:solidFill>
                  <a:srgbClr val="595959"/>
                </a:solidFill>
                <a:latin typeface="Proxima Nova Semibold"/>
                <a:ea typeface="Proxima Nova Semibold"/>
                <a:cs typeface="Proxima Nova Semibold"/>
                <a:sym typeface="Proxima Nova Semibold"/>
              </a:rPr>
              <a:t>Facilitate Healthy Divas sessions</a:t>
            </a:r>
            <a:endParaRPr sz="2200">
              <a:solidFill>
                <a:srgbClr val="595959"/>
              </a:solidFill>
              <a:latin typeface="Proxima Nova Semibold"/>
              <a:ea typeface="Proxima Nova Semibold"/>
              <a:cs typeface="Proxima Nova Semibold"/>
              <a:sym typeface="Proxima Nova Semibold"/>
            </a:endParaRPr>
          </a:p>
        </p:txBody>
      </p:sp>
      <p:sp>
        <p:nvSpPr>
          <p:cNvPr id="55" name="Google Shape;55;p10"/>
          <p:cNvSpPr/>
          <p:nvPr/>
        </p:nvSpPr>
        <p:spPr>
          <a:xfrm>
            <a:off x="4237625" y="685350"/>
            <a:ext cx="5019000" cy="3529200"/>
          </a:xfrm>
          <a:prstGeom prst="rect">
            <a:avLst/>
          </a:prstGeom>
          <a:noFill/>
          <a:ln w="9525" cap="flat" cmpd="sng">
            <a:solidFill>
              <a:srgbClr val="E642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Google Shape;56;p10"/>
          <p:cNvPicPr preferRelativeResize="0"/>
          <p:nvPr/>
        </p:nvPicPr>
        <p:blipFill rotWithShape="1">
          <a:blip r:embed="rId3">
            <a:alphaModFix/>
          </a:blip>
          <a:srcRect l="3899" r="2599" b="2419"/>
          <a:stretch/>
        </p:blipFill>
        <p:spPr>
          <a:xfrm>
            <a:off x="4336250" y="787775"/>
            <a:ext cx="4807750" cy="3343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8"/>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281" name="Google Shape;281;p28"/>
          <p:cNvSpPr txBox="1"/>
          <p:nvPr/>
        </p:nvSpPr>
        <p:spPr>
          <a:xfrm>
            <a:off x="1217075" y="513850"/>
            <a:ext cx="78540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Activity Worksheet 1B:</a:t>
            </a:r>
            <a:br>
              <a:rPr lang="en" sz="2800" b="1">
                <a:solidFill>
                  <a:srgbClr val="E6427A"/>
                </a:solidFill>
                <a:latin typeface="Proxima Nova"/>
                <a:ea typeface="Proxima Nova"/>
                <a:cs typeface="Proxima Nova"/>
                <a:sym typeface="Proxima Nova"/>
              </a:rPr>
            </a:br>
            <a:r>
              <a:rPr lang="en" sz="2800" b="1">
                <a:solidFill>
                  <a:srgbClr val="00943B"/>
                </a:solidFill>
                <a:latin typeface="Proxima Nova"/>
                <a:ea typeface="Proxima Nova"/>
                <a:cs typeface="Proxima Nova"/>
                <a:sym typeface="Proxima Nova"/>
              </a:rPr>
              <a:t>My Personal Health Vision</a:t>
            </a:r>
            <a:endParaRPr sz="2800" b="1">
              <a:solidFill>
                <a:srgbClr val="00943B"/>
              </a:solidFill>
              <a:latin typeface="Proxima Nova"/>
              <a:ea typeface="Proxima Nova"/>
              <a:cs typeface="Proxima Nova"/>
              <a:sym typeface="Proxima Nova"/>
            </a:endParaRPr>
          </a:p>
        </p:txBody>
      </p:sp>
      <p:sp>
        <p:nvSpPr>
          <p:cNvPr id="282" name="Google Shape;282;p28"/>
          <p:cNvSpPr txBox="1"/>
          <p:nvPr/>
        </p:nvSpPr>
        <p:spPr>
          <a:xfrm>
            <a:off x="483125" y="1914550"/>
            <a:ext cx="3767700" cy="2568900"/>
          </a:xfrm>
          <a:prstGeom prst="rect">
            <a:avLst/>
          </a:prstGeom>
          <a:noFill/>
          <a:ln>
            <a:noFill/>
          </a:ln>
        </p:spPr>
        <p:txBody>
          <a:bodyPr spcFirstLastPara="1" wrap="square" lIns="91425" tIns="45700" rIns="91425" bIns="45700" anchor="t" anchorCtr="0">
            <a:normAutofit/>
          </a:bodyPr>
          <a:lstStyle/>
          <a:p>
            <a:pPr marL="228600" lvl="0" indent="-266700" algn="l" rtl="0">
              <a:lnSpc>
                <a:spcPct val="90000"/>
              </a:lnSpc>
              <a:spcBef>
                <a:spcPts val="0"/>
              </a:spcBef>
              <a:spcAft>
                <a:spcPts val="0"/>
              </a:spcAft>
              <a:buClr>
                <a:schemeClr val="dk1"/>
              </a:buClr>
              <a:buSzPts val="2400"/>
              <a:buFont typeface="Proxima Nova"/>
              <a:buChar char="•"/>
            </a:pPr>
            <a:r>
              <a:rPr lang="en" sz="2000">
                <a:solidFill>
                  <a:schemeClr val="dk2"/>
                </a:solidFill>
                <a:latin typeface="Proxima Nova"/>
                <a:ea typeface="Proxima Nova"/>
                <a:cs typeface="Proxima Nova"/>
                <a:sym typeface="Proxima Nova"/>
              </a:rPr>
              <a:t>Participant identifies vision of healthy future self</a:t>
            </a:r>
            <a:endParaRPr sz="2000">
              <a:solidFill>
                <a:schemeClr val="dk2"/>
              </a:solidFill>
              <a:latin typeface="Proxima Nova"/>
              <a:ea typeface="Proxima Nova"/>
              <a:cs typeface="Proxima Nova"/>
              <a:sym typeface="Proxima Nova"/>
            </a:endParaRPr>
          </a:p>
          <a:p>
            <a:pPr marL="228600" lvl="0" indent="-266700" algn="l" rtl="0">
              <a:lnSpc>
                <a:spcPct val="90000"/>
              </a:lnSpc>
              <a:spcBef>
                <a:spcPts val="1000"/>
              </a:spcBef>
              <a:spcAft>
                <a:spcPts val="0"/>
              </a:spcAft>
              <a:buClr>
                <a:schemeClr val="dk1"/>
              </a:buClr>
              <a:buSzPts val="2400"/>
              <a:buFont typeface="Proxima Nova"/>
              <a:buChar char="•"/>
            </a:pPr>
            <a:r>
              <a:rPr lang="en" sz="2000">
                <a:solidFill>
                  <a:schemeClr val="dk2"/>
                </a:solidFill>
                <a:latin typeface="Proxima Nova"/>
                <a:ea typeface="Proxima Nova"/>
                <a:cs typeface="Proxima Nova"/>
                <a:sym typeface="Proxima Nova"/>
              </a:rPr>
              <a:t>Participant identifies steps to reaching vision</a:t>
            </a:r>
            <a:endParaRPr sz="2000">
              <a:solidFill>
                <a:schemeClr val="dk2"/>
              </a:solidFill>
              <a:latin typeface="Proxima Nova"/>
              <a:ea typeface="Proxima Nova"/>
              <a:cs typeface="Proxima Nova"/>
              <a:sym typeface="Proxima Nova"/>
            </a:endParaRPr>
          </a:p>
          <a:p>
            <a:pPr marL="228600" lvl="0" indent="-266700" algn="l" rtl="0">
              <a:lnSpc>
                <a:spcPct val="90000"/>
              </a:lnSpc>
              <a:spcBef>
                <a:spcPts val="1000"/>
              </a:spcBef>
              <a:spcAft>
                <a:spcPts val="1600"/>
              </a:spcAft>
              <a:buClr>
                <a:schemeClr val="dk1"/>
              </a:buClr>
              <a:buSzPts val="2400"/>
              <a:buFont typeface="Proxima Nova"/>
              <a:buChar char="•"/>
            </a:pPr>
            <a:r>
              <a:rPr lang="en" sz="2000">
                <a:solidFill>
                  <a:schemeClr val="dk2"/>
                </a:solidFill>
                <a:latin typeface="Proxima Nova"/>
                <a:ea typeface="Proxima Nova"/>
                <a:cs typeface="Proxima Nova"/>
                <a:sym typeface="Proxima Nova"/>
              </a:rPr>
              <a:t>Make sure to include PrEP and HIV care Adherence</a:t>
            </a:r>
            <a:endParaRPr sz="2000">
              <a:solidFill>
                <a:srgbClr val="262626"/>
              </a:solidFill>
              <a:latin typeface="Proxima Nova"/>
              <a:ea typeface="Proxima Nova"/>
              <a:cs typeface="Proxima Nova"/>
              <a:sym typeface="Proxima Nova"/>
            </a:endParaRPr>
          </a:p>
        </p:txBody>
      </p:sp>
      <p:pic>
        <p:nvPicPr>
          <p:cNvPr id="283" name="Google Shape;283;p28"/>
          <p:cNvPicPr preferRelativeResize="0"/>
          <p:nvPr/>
        </p:nvPicPr>
        <p:blipFill>
          <a:blip r:embed="rId3">
            <a:alphaModFix/>
          </a:blip>
          <a:stretch>
            <a:fillRect/>
          </a:stretch>
        </p:blipFill>
        <p:spPr>
          <a:xfrm>
            <a:off x="167646" y="365825"/>
            <a:ext cx="900750" cy="966249"/>
          </a:xfrm>
          <a:prstGeom prst="rect">
            <a:avLst/>
          </a:prstGeom>
          <a:noFill/>
          <a:ln>
            <a:noFill/>
          </a:ln>
        </p:spPr>
      </p:pic>
      <p:sp>
        <p:nvSpPr>
          <p:cNvPr id="284" name="Google Shape;284;p28"/>
          <p:cNvSpPr/>
          <p:nvPr/>
        </p:nvSpPr>
        <p:spPr>
          <a:xfrm>
            <a:off x="4969025" y="1700050"/>
            <a:ext cx="4277100" cy="2631000"/>
          </a:xfrm>
          <a:prstGeom prst="rect">
            <a:avLst/>
          </a:prstGeom>
          <a:noFill/>
          <a:ln w="9525" cap="flat" cmpd="sng">
            <a:solidFill>
              <a:srgbClr val="0094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28"/>
          <p:cNvPicPr preferRelativeResize="0"/>
          <p:nvPr/>
        </p:nvPicPr>
        <p:blipFill rotWithShape="1">
          <a:blip r:embed="rId4">
            <a:alphaModFix/>
          </a:blip>
          <a:srcRect b="8867"/>
          <a:stretch/>
        </p:blipFill>
        <p:spPr>
          <a:xfrm>
            <a:off x="5053075" y="1762150"/>
            <a:ext cx="4097172" cy="24887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9"/>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292" name="Google Shape;292;p29"/>
          <p:cNvSpPr/>
          <p:nvPr/>
        </p:nvSpPr>
        <p:spPr>
          <a:xfrm>
            <a:off x="5296625" y="1700050"/>
            <a:ext cx="3933300" cy="2631000"/>
          </a:xfrm>
          <a:prstGeom prst="rect">
            <a:avLst/>
          </a:prstGeom>
          <a:noFill/>
          <a:ln w="9525" cap="flat" cmpd="sng">
            <a:solidFill>
              <a:srgbClr val="0094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29"/>
          <p:cNvPicPr preferRelativeResize="0"/>
          <p:nvPr/>
        </p:nvPicPr>
        <p:blipFill rotWithShape="1">
          <a:blip r:embed="rId3">
            <a:alphaModFix/>
          </a:blip>
          <a:srcRect t="984" b="-447"/>
          <a:stretch/>
        </p:blipFill>
        <p:spPr>
          <a:xfrm>
            <a:off x="5380675" y="1762150"/>
            <a:ext cx="3763325" cy="2488725"/>
          </a:xfrm>
          <a:prstGeom prst="rect">
            <a:avLst/>
          </a:prstGeom>
          <a:noFill/>
          <a:ln>
            <a:noFill/>
          </a:ln>
        </p:spPr>
      </p:pic>
      <p:sp>
        <p:nvSpPr>
          <p:cNvPr id="294" name="Google Shape;294;p29"/>
          <p:cNvSpPr txBox="1"/>
          <p:nvPr/>
        </p:nvSpPr>
        <p:spPr>
          <a:xfrm>
            <a:off x="701150" y="1767125"/>
            <a:ext cx="4172100" cy="2409300"/>
          </a:xfrm>
          <a:prstGeom prst="rect">
            <a:avLst/>
          </a:prstGeom>
          <a:noFill/>
          <a:ln>
            <a:noFill/>
          </a:ln>
        </p:spPr>
        <p:txBody>
          <a:bodyPr spcFirstLastPara="1" wrap="square" lIns="91425" tIns="45700" rIns="91425" bIns="45700" anchor="t" anchorCtr="0">
            <a:normAutofit lnSpcReduction="20000"/>
          </a:bodyPr>
          <a:lstStyle/>
          <a:p>
            <a:pPr marL="457200" lvl="0" indent="0" algn="l" rtl="0">
              <a:lnSpc>
                <a:spcPct val="115000"/>
              </a:lnSpc>
              <a:spcBef>
                <a:spcPts val="500"/>
              </a:spcBef>
              <a:spcAft>
                <a:spcPts val="1600"/>
              </a:spcAft>
              <a:buNone/>
            </a:pPr>
            <a:r>
              <a:rPr lang="en" sz="2200">
                <a:solidFill>
                  <a:srgbClr val="595959"/>
                </a:solidFill>
                <a:latin typeface="Proxima Nova"/>
                <a:ea typeface="Proxima Nova"/>
                <a:cs typeface="Proxima Nova"/>
                <a:sym typeface="Proxima Nova"/>
              </a:rPr>
              <a:t>It’s important when setting “attainable goals” to be sure they are things over which </a:t>
            </a:r>
            <a:r>
              <a:rPr lang="en" sz="2200" u="sng">
                <a:solidFill>
                  <a:srgbClr val="595959"/>
                </a:solidFill>
                <a:latin typeface="Proxima Nova"/>
                <a:ea typeface="Proxima Nova"/>
                <a:cs typeface="Proxima Nova"/>
                <a:sym typeface="Proxima Nova"/>
              </a:rPr>
              <a:t>they</a:t>
            </a:r>
            <a:r>
              <a:rPr lang="en" sz="2200">
                <a:solidFill>
                  <a:srgbClr val="595959"/>
                </a:solidFill>
                <a:latin typeface="Proxima Nova"/>
                <a:ea typeface="Proxima Nova"/>
                <a:cs typeface="Proxima Nova"/>
                <a:sym typeface="Proxima Nova"/>
              </a:rPr>
              <a:t> have control. Something the client can complete before their next session.</a:t>
            </a:r>
            <a:endParaRPr sz="2200">
              <a:solidFill>
                <a:srgbClr val="595959"/>
              </a:solidFill>
              <a:latin typeface="Proxima Nova"/>
              <a:ea typeface="Proxima Nova"/>
              <a:cs typeface="Proxima Nova"/>
              <a:sym typeface="Proxima Nova"/>
            </a:endParaRPr>
          </a:p>
        </p:txBody>
      </p:sp>
      <p:sp>
        <p:nvSpPr>
          <p:cNvPr id="295" name="Google Shape;295;p29"/>
          <p:cNvSpPr txBox="1"/>
          <p:nvPr/>
        </p:nvSpPr>
        <p:spPr>
          <a:xfrm>
            <a:off x="1217075" y="513850"/>
            <a:ext cx="77481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Worksheet 1C:</a:t>
            </a:r>
            <a:br>
              <a:rPr lang="en" sz="2800" b="1">
                <a:solidFill>
                  <a:srgbClr val="E6427A"/>
                </a:solidFill>
                <a:latin typeface="Proxima Nova"/>
                <a:ea typeface="Proxima Nova"/>
                <a:cs typeface="Proxima Nova"/>
                <a:sym typeface="Proxima Nova"/>
              </a:rPr>
            </a:br>
            <a:r>
              <a:rPr lang="en" sz="2800" b="1">
                <a:solidFill>
                  <a:srgbClr val="00943B"/>
                </a:solidFill>
                <a:latin typeface="Proxima Nova"/>
                <a:ea typeface="Proxima Nova"/>
                <a:cs typeface="Proxima Nova"/>
                <a:sym typeface="Proxima Nova"/>
              </a:rPr>
              <a:t>Measuring and Tracking Health Care Goals</a:t>
            </a:r>
            <a:endParaRPr sz="2800" b="1">
              <a:solidFill>
                <a:srgbClr val="00943B"/>
              </a:solidFill>
              <a:latin typeface="Proxima Nova"/>
              <a:ea typeface="Proxima Nova"/>
              <a:cs typeface="Proxima Nova"/>
              <a:sym typeface="Proxima Nova"/>
            </a:endParaRPr>
          </a:p>
        </p:txBody>
      </p:sp>
      <p:pic>
        <p:nvPicPr>
          <p:cNvPr id="296" name="Google Shape;296;p29"/>
          <p:cNvPicPr preferRelativeResize="0"/>
          <p:nvPr/>
        </p:nvPicPr>
        <p:blipFill rotWithShape="1">
          <a:blip r:embed="rId4">
            <a:alphaModFix/>
          </a:blip>
          <a:srcRect l="-5195" t="-7442" r="-5106" b="-3977"/>
          <a:stretch/>
        </p:blipFill>
        <p:spPr>
          <a:xfrm>
            <a:off x="484632" y="594360"/>
            <a:ext cx="766712" cy="744387"/>
          </a:xfrm>
          <a:prstGeom prst="rect">
            <a:avLst/>
          </a:prstGeom>
          <a:noFill/>
          <a:ln>
            <a:noFill/>
          </a:ln>
        </p:spPr>
      </p:pic>
      <p:pic>
        <p:nvPicPr>
          <p:cNvPr id="297" name="Google Shape;297;p29"/>
          <p:cNvPicPr preferRelativeResize="0"/>
          <p:nvPr/>
        </p:nvPicPr>
        <p:blipFill>
          <a:blip r:embed="rId5">
            <a:alphaModFix/>
          </a:blip>
          <a:stretch>
            <a:fillRect/>
          </a:stretch>
        </p:blipFill>
        <p:spPr>
          <a:xfrm>
            <a:off x="582800" y="1700050"/>
            <a:ext cx="634275" cy="634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0"/>
          <p:cNvSpPr/>
          <p:nvPr/>
        </p:nvSpPr>
        <p:spPr>
          <a:xfrm>
            <a:off x="-25" y="0"/>
            <a:ext cx="9144000" cy="4502400"/>
          </a:xfrm>
          <a:prstGeom prst="rect">
            <a:avLst/>
          </a:prstGeom>
          <a:solidFill>
            <a:srgbClr val="009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txBox="1"/>
          <p:nvPr/>
        </p:nvSpPr>
        <p:spPr>
          <a:xfrm>
            <a:off x="4491450" y="1362400"/>
            <a:ext cx="3487200" cy="1671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Gender Affirmation Exercise</a:t>
            </a:r>
            <a:endParaRPr sz="2600">
              <a:solidFill>
                <a:srgbClr val="FAE455"/>
              </a:solidFill>
              <a:latin typeface="Proxima Nova"/>
              <a:ea typeface="Proxima Nova"/>
              <a:cs typeface="Proxima Nova"/>
              <a:sym typeface="Proxima Nova"/>
            </a:endParaRPr>
          </a:p>
        </p:txBody>
      </p:sp>
      <p:pic>
        <p:nvPicPr>
          <p:cNvPr id="304" name="Google Shape;304;p30"/>
          <p:cNvPicPr preferRelativeResize="0"/>
          <p:nvPr/>
        </p:nvPicPr>
        <p:blipFill>
          <a:blip r:embed="rId3">
            <a:alphaModFix/>
          </a:blip>
          <a:stretch>
            <a:fillRect/>
          </a:stretch>
        </p:blipFill>
        <p:spPr>
          <a:xfrm>
            <a:off x="245725" y="-53000"/>
            <a:ext cx="4502426" cy="4502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1"/>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311" name="Google Shape;311;p31"/>
          <p:cNvSpPr txBox="1"/>
          <p:nvPr/>
        </p:nvSpPr>
        <p:spPr>
          <a:xfrm>
            <a:off x="1217075" y="410525"/>
            <a:ext cx="7748100" cy="84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00943B"/>
                </a:solidFill>
                <a:latin typeface="Proxima Nova"/>
                <a:ea typeface="Proxima Nova"/>
                <a:cs typeface="Proxima Nova"/>
                <a:sym typeface="Proxima Nova"/>
              </a:rPr>
              <a:t>Gender Affirmation Exercise</a:t>
            </a:r>
            <a:endParaRPr sz="2800" b="1">
              <a:solidFill>
                <a:srgbClr val="00943B"/>
              </a:solidFill>
              <a:latin typeface="Proxima Nova"/>
              <a:ea typeface="Proxima Nova"/>
              <a:cs typeface="Proxima Nova"/>
              <a:sym typeface="Proxima Nova"/>
            </a:endParaRPr>
          </a:p>
        </p:txBody>
      </p:sp>
      <p:pic>
        <p:nvPicPr>
          <p:cNvPr id="312" name="Google Shape;312;p31"/>
          <p:cNvPicPr preferRelativeResize="0"/>
          <p:nvPr/>
        </p:nvPicPr>
        <p:blipFill>
          <a:blip r:embed="rId3">
            <a:alphaModFix/>
          </a:blip>
          <a:stretch>
            <a:fillRect/>
          </a:stretch>
        </p:blipFill>
        <p:spPr>
          <a:xfrm>
            <a:off x="79450" y="312277"/>
            <a:ext cx="1381473" cy="1381448"/>
          </a:xfrm>
          <a:prstGeom prst="rect">
            <a:avLst/>
          </a:prstGeom>
          <a:noFill/>
          <a:ln>
            <a:noFill/>
          </a:ln>
        </p:spPr>
      </p:pic>
      <p:sp>
        <p:nvSpPr>
          <p:cNvPr id="313" name="Google Shape;313;p31"/>
          <p:cNvSpPr txBox="1"/>
          <p:nvPr/>
        </p:nvSpPr>
        <p:spPr>
          <a:xfrm>
            <a:off x="1221575" y="1152550"/>
            <a:ext cx="7112400" cy="369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 sz="2000">
                <a:solidFill>
                  <a:srgbClr val="262626"/>
                </a:solidFill>
                <a:latin typeface="Proxima Nova"/>
                <a:ea typeface="Proxima Nova"/>
                <a:cs typeface="Proxima Nova"/>
                <a:sym typeface="Proxima Nova"/>
              </a:rPr>
              <a:t>[Open Intervention Manual to Activity 6]</a:t>
            </a:r>
            <a:endParaRPr sz="2000">
              <a:solidFill>
                <a:srgbClr val="262626"/>
              </a:solidFill>
              <a:latin typeface="Proxima Nova"/>
              <a:ea typeface="Proxima Nova"/>
              <a:cs typeface="Proxima Nova"/>
              <a:sym typeface="Proxima Nova"/>
            </a:endParaRPr>
          </a:p>
        </p:txBody>
      </p:sp>
      <p:sp>
        <p:nvSpPr>
          <p:cNvPr id="314" name="Google Shape;314;p31"/>
          <p:cNvSpPr txBox="1"/>
          <p:nvPr/>
        </p:nvSpPr>
        <p:spPr>
          <a:xfrm>
            <a:off x="681175" y="1991375"/>
            <a:ext cx="3763200" cy="2409300"/>
          </a:xfrm>
          <a:prstGeom prst="rect">
            <a:avLst/>
          </a:prstGeom>
          <a:solidFill>
            <a:srgbClr val="00943B"/>
          </a:solidFill>
          <a:ln>
            <a:noFill/>
          </a:ln>
        </p:spPr>
        <p:txBody>
          <a:bodyPr spcFirstLastPara="1" wrap="square" lIns="68650" tIns="859525" rIns="68650" bIns="34325" anchor="t" anchorCtr="0">
            <a:noAutofit/>
          </a:bodyPr>
          <a:lstStyle/>
          <a:p>
            <a:pPr marL="0" marR="0" lvl="0" indent="0" algn="ctr" rtl="0">
              <a:spcBef>
                <a:spcPts val="0"/>
              </a:spcBef>
              <a:spcAft>
                <a:spcPts val="300"/>
              </a:spcAft>
              <a:buNone/>
            </a:pPr>
            <a:r>
              <a:rPr lang="en" sz="3000">
                <a:solidFill>
                  <a:schemeClr val="lt1"/>
                </a:solidFill>
                <a:latin typeface="Proxima Nova"/>
                <a:ea typeface="Proxima Nova"/>
                <a:cs typeface="Proxima Nova"/>
                <a:sym typeface="Proxima Nova"/>
              </a:rPr>
              <a:t>overview</a:t>
            </a:r>
            <a:endParaRPr sz="3000">
              <a:solidFill>
                <a:schemeClr val="lt1"/>
              </a:solidFill>
              <a:latin typeface="Proxima Nova"/>
              <a:ea typeface="Proxima Nova"/>
              <a:cs typeface="Proxima Nova"/>
              <a:sym typeface="Proxima Nova"/>
            </a:endParaRPr>
          </a:p>
        </p:txBody>
      </p:sp>
      <p:sp>
        <p:nvSpPr>
          <p:cNvPr id="315" name="Google Shape;315;p31"/>
          <p:cNvSpPr txBox="1"/>
          <p:nvPr/>
        </p:nvSpPr>
        <p:spPr>
          <a:xfrm>
            <a:off x="4766625" y="1991375"/>
            <a:ext cx="3763200" cy="2409300"/>
          </a:xfrm>
          <a:prstGeom prst="rect">
            <a:avLst/>
          </a:prstGeom>
          <a:solidFill>
            <a:srgbClr val="00943B"/>
          </a:solidFill>
          <a:ln>
            <a:noFill/>
          </a:ln>
        </p:spPr>
        <p:txBody>
          <a:bodyPr spcFirstLastPara="1" wrap="square" lIns="68650" tIns="859525" rIns="68650" bIns="34325" anchor="t" anchorCtr="0">
            <a:noAutofit/>
          </a:bodyPr>
          <a:lstStyle/>
          <a:p>
            <a:pPr marL="0" marR="0" lvl="0" indent="0" algn="ctr" rtl="0">
              <a:spcBef>
                <a:spcPts val="0"/>
              </a:spcBef>
              <a:spcAft>
                <a:spcPts val="300"/>
              </a:spcAft>
              <a:buNone/>
            </a:pPr>
            <a:r>
              <a:rPr lang="en" sz="3000">
                <a:solidFill>
                  <a:schemeClr val="lt1"/>
                </a:solidFill>
                <a:latin typeface="Proxima Nova"/>
                <a:ea typeface="Proxima Nova"/>
                <a:cs typeface="Proxima Nova"/>
                <a:sym typeface="Proxima Nova"/>
              </a:rPr>
              <a:t>practice</a:t>
            </a:r>
            <a:endParaRPr sz="3000">
              <a:solidFill>
                <a:schemeClr val="lt1"/>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2"/>
          <p:cNvSpPr/>
          <p:nvPr/>
        </p:nvSpPr>
        <p:spPr>
          <a:xfrm>
            <a:off x="0" y="-13250"/>
            <a:ext cx="9144000" cy="245100"/>
          </a:xfrm>
          <a:prstGeom prst="rect">
            <a:avLst/>
          </a:prstGeom>
          <a:solidFill>
            <a:srgbClr val="279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ONE</a:t>
            </a:r>
            <a:endParaRPr sz="1800">
              <a:solidFill>
                <a:schemeClr val="lt1"/>
              </a:solidFill>
              <a:latin typeface="Proxima Nova"/>
              <a:ea typeface="Proxima Nova"/>
              <a:cs typeface="Proxima Nova"/>
              <a:sym typeface="Proxima Nova"/>
            </a:endParaRPr>
          </a:p>
        </p:txBody>
      </p:sp>
      <p:sp>
        <p:nvSpPr>
          <p:cNvPr id="322" name="Google Shape;322;p32"/>
          <p:cNvSpPr txBox="1"/>
          <p:nvPr/>
        </p:nvSpPr>
        <p:spPr>
          <a:xfrm>
            <a:off x="988475" y="639125"/>
            <a:ext cx="4755300" cy="84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00943B"/>
                </a:solidFill>
                <a:latin typeface="Proxima Nova"/>
                <a:ea typeface="Proxima Nova"/>
                <a:cs typeface="Proxima Nova"/>
                <a:sym typeface="Proxima Nova"/>
              </a:rPr>
              <a:t>Gender Affirmation Exercise</a:t>
            </a:r>
            <a:endParaRPr sz="2800" b="1">
              <a:solidFill>
                <a:srgbClr val="00943B"/>
              </a:solidFill>
              <a:latin typeface="Proxima Nova"/>
              <a:ea typeface="Proxima Nova"/>
              <a:cs typeface="Proxima Nova"/>
              <a:sym typeface="Proxima Nova"/>
            </a:endParaRPr>
          </a:p>
        </p:txBody>
      </p:sp>
      <p:pic>
        <p:nvPicPr>
          <p:cNvPr id="323" name="Google Shape;323;p32"/>
          <p:cNvPicPr preferRelativeResize="0"/>
          <p:nvPr/>
        </p:nvPicPr>
        <p:blipFill>
          <a:blip r:embed="rId3">
            <a:alphaModFix/>
          </a:blip>
          <a:stretch>
            <a:fillRect/>
          </a:stretch>
        </p:blipFill>
        <p:spPr>
          <a:xfrm>
            <a:off x="79450" y="312277"/>
            <a:ext cx="1381473" cy="1381448"/>
          </a:xfrm>
          <a:prstGeom prst="rect">
            <a:avLst/>
          </a:prstGeom>
          <a:noFill/>
          <a:ln>
            <a:noFill/>
          </a:ln>
        </p:spPr>
      </p:pic>
      <p:sp>
        <p:nvSpPr>
          <p:cNvPr id="324" name="Google Shape;324;p32"/>
          <p:cNvSpPr/>
          <p:nvPr/>
        </p:nvSpPr>
        <p:spPr>
          <a:xfrm rot="5400000" flipH="1">
            <a:off x="5914908" y="2473427"/>
            <a:ext cx="1805238" cy="1962725"/>
          </a:xfrm>
          <a:prstGeom prst="flowChartDelay">
            <a:avLst/>
          </a:prstGeom>
          <a:noFill/>
          <a:ln w="9525" cap="flat" cmpd="sng">
            <a:solidFill>
              <a:srgbClr val="0094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32"/>
          <p:cNvPicPr preferRelativeResize="0"/>
          <p:nvPr/>
        </p:nvPicPr>
        <p:blipFill rotWithShape="1">
          <a:blip r:embed="rId4">
            <a:alphaModFix/>
          </a:blip>
          <a:srcRect l="19443" t="25020" r="19450" b="-25020"/>
          <a:stretch/>
        </p:blipFill>
        <p:spPr>
          <a:xfrm rot="-5400000">
            <a:off x="5953189" y="2515375"/>
            <a:ext cx="1728676" cy="1878829"/>
          </a:xfrm>
          <a:prstGeom prst="flowChartDelay">
            <a:avLst/>
          </a:prstGeom>
          <a:noFill/>
          <a:ln>
            <a:noFill/>
          </a:ln>
        </p:spPr>
      </p:pic>
      <p:pic>
        <p:nvPicPr>
          <p:cNvPr id="326" name="Google Shape;326;p32"/>
          <p:cNvPicPr preferRelativeResize="0"/>
          <p:nvPr/>
        </p:nvPicPr>
        <p:blipFill rotWithShape="1">
          <a:blip r:embed="rId5">
            <a:alphaModFix/>
          </a:blip>
          <a:srcRect l="22462" t="25870" r="9653" b="9903"/>
          <a:stretch/>
        </p:blipFill>
        <p:spPr>
          <a:xfrm>
            <a:off x="0" y="1541325"/>
            <a:ext cx="9171727" cy="2134425"/>
          </a:xfrm>
          <a:prstGeom prst="rect">
            <a:avLst/>
          </a:prstGeom>
          <a:noFill/>
          <a:ln>
            <a:noFill/>
          </a:ln>
        </p:spPr>
      </p:pic>
      <p:sp>
        <p:nvSpPr>
          <p:cNvPr id="327" name="Google Shape;327;p32"/>
          <p:cNvSpPr/>
          <p:nvPr/>
        </p:nvSpPr>
        <p:spPr>
          <a:xfrm rot="5400000">
            <a:off x="6824825" y="881446"/>
            <a:ext cx="1966978" cy="2138367"/>
          </a:xfrm>
          <a:prstGeom prst="flowChartDelay">
            <a:avLst/>
          </a:prstGeom>
          <a:solidFill>
            <a:srgbClr val="009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txBox="1"/>
          <p:nvPr/>
        </p:nvSpPr>
        <p:spPr>
          <a:xfrm>
            <a:off x="6739110" y="1064567"/>
            <a:ext cx="2138367" cy="1684364"/>
          </a:xfrm>
          <a:prstGeom prst="rect">
            <a:avLst/>
          </a:prstGeom>
          <a:noFill/>
          <a:ln>
            <a:noFill/>
          </a:ln>
        </p:spPr>
        <p:txBody>
          <a:bodyPr spcFirstLastPara="1" wrap="square" lIns="80000" tIns="26650" rIns="26650" bIns="26650" anchor="ctr" anchorCtr="0">
            <a:noAutofit/>
          </a:bodyPr>
          <a:lstStyle/>
          <a:p>
            <a:pPr marL="0" marR="0" lvl="0" indent="0" algn="ctr" rtl="0">
              <a:lnSpc>
                <a:spcPct val="90000"/>
              </a:lnSpc>
              <a:spcBef>
                <a:spcPts val="0"/>
              </a:spcBef>
              <a:spcAft>
                <a:spcPts val="0"/>
              </a:spcAft>
              <a:buClr>
                <a:srgbClr val="000000"/>
              </a:buClr>
              <a:buSzPts val="2000"/>
              <a:buFont typeface="Calibri"/>
              <a:buNone/>
            </a:pPr>
            <a:r>
              <a:rPr lang="en" sz="1600" b="1">
                <a:solidFill>
                  <a:schemeClr val="lt1"/>
                </a:solidFill>
                <a:latin typeface="Proxima Nova"/>
                <a:ea typeface="Proxima Nova"/>
                <a:cs typeface="Proxima Nova"/>
                <a:sym typeface="Proxima Nova"/>
              </a:rPr>
              <a:t>Decreased</a:t>
            </a:r>
            <a:br>
              <a:rPr lang="en" sz="1600" b="1">
                <a:solidFill>
                  <a:schemeClr val="lt1"/>
                </a:solidFill>
                <a:latin typeface="Proxima Nova"/>
                <a:ea typeface="Proxima Nova"/>
                <a:cs typeface="Proxima Nova"/>
                <a:sym typeface="Proxima Nova"/>
              </a:rPr>
            </a:br>
            <a:r>
              <a:rPr lang="en" sz="1600" b="1">
                <a:solidFill>
                  <a:schemeClr val="lt1"/>
                </a:solidFill>
                <a:latin typeface="Proxima Nova"/>
                <a:ea typeface="Proxima Nova"/>
                <a:cs typeface="Proxima Nova"/>
                <a:sym typeface="Proxima Nova"/>
              </a:rPr>
              <a:t>depression, anxiety</a:t>
            </a:r>
            <a:endParaRPr sz="1600" b="1">
              <a:solidFill>
                <a:schemeClr val="lt1"/>
              </a:solidFill>
              <a:latin typeface="Proxima Nova"/>
              <a:ea typeface="Proxima Nova"/>
              <a:cs typeface="Proxima Nova"/>
              <a:sym typeface="Proxima Nova"/>
            </a:endParaRPr>
          </a:p>
          <a:p>
            <a:pPr marL="0" marR="0" lvl="0" indent="0" algn="ctr" rtl="0">
              <a:lnSpc>
                <a:spcPct val="90000"/>
              </a:lnSpc>
              <a:spcBef>
                <a:spcPts val="700"/>
              </a:spcBef>
              <a:spcAft>
                <a:spcPts val="0"/>
              </a:spcAft>
              <a:buClr>
                <a:srgbClr val="000000"/>
              </a:buClr>
              <a:buSzPts val="2000"/>
              <a:buFont typeface="Calibri"/>
              <a:buNone/>
            </a:pPr>
            <a:r>
              <a:rPr lang="en" sz="1600" b="1">
                <a:solidFill>
                  <a:schemeClr val="lt1"/>
                </a:solidFill>
                <a:latin typeface="Proxima Nova"/>
                <a:ea typeface="Proxima Nova"/>
                <a:cs typeface="Proxima Nova"/>
                <a:sym typeface="Proxima Nova"/>
              </a:rPr>
              <a:t>Improved health, quality of life</a:t>
            </a:r>
            <a:endParaRPr sz="1600" b="1">
              <a:solidFill>
                <a:schemeClr val="lt1"/>
              </a:solidFill>
              <a:latin typeface="Proxima Nova"/>
              <a:ea typeface="Proxima Nova"/>
              <a:cs typeface="Proxima Nova"/>
              <a:sym typeface="Proxima Nova"/>
            </a:endParaRPr>
          </a:p>
          <a:p>
            <a:pPr marL="0" marR="0" lvl="0" indent="0" algn="ctr" rtl="0">
              <a:lnSpc>
                <a:spcPct val="90000"/>
              </a:lnSpc>
              <a:spcBef>
                <a:spcPts val="700"/>
              </a:spcBef>
              <a:spcAft>
                <a:spcPts val="0"/>
              </a:spcAft>
              <a:buClr>
                <a:srgbClr val="000000"/>
              </a:buClr>
              <a:buSzPts val="2000"/>
              <a:buFont typeface="Calibri"/>
              <a:buNone/>
            </a:pPr>
            <a:r>
              <a:rPr lang="en" sz="1600" b="1">
                <a:solidFill>
                  <a:schemeClr val="lt1"/>
                </a:solidFill>
                <a:latin typeface="Proxima Nova"/>
                <a:ea typeface="Proxima Nova"/>
                <a:cs typeface="Proxima Nova"/>
                <a:sym typeface="Proxima Nova"/>
              </a:rPr>
              <a:t>Decreased</a:t>
            </a:r>
            <a:br>
              <a:rPr lang="en" sz="1600" b="1">
                <a:solidFill>
                  <a:schemeClr val="lt1"/>
                </a:solidFill>
                <a:latin typeface="Proxima Nova"/>
                <a:ea typeface="Proxima Nova"/>
                <a:cs typeface="Proxima Nova"/>
                <a:sym typeface="Proxima Nova"/>
              </a:rPr>
            </a:br>
            <a:r>
              <a:rPr lang="en" sz="1600" b="1">
                <a:solidFill>
                  <a:schemeClr val="lt1"/>
                </a:solidFill>
                <a:latin typeface="Proxima Nova"/>
                <a:ea typeface="Proxima Nova"/>
                <a:cs typeface="Proxima Nova"/>
                <a:sym typeface="Proxima Nova"/>
              </a:rPr>
              <a:t>Sexual risk </a:t>
            </a:r>
            <a:endParaRPr sz="1600" b="1">
              <a:solidFill>
                <a:schemeClr val="lt1"/>
              </a:solidFill>
              <a:latin typeface="Proxima Nova"/>
              <a:ea typeface="Proxima Nova"/>
              <a:cs typeface="Proxima Nova"/>
              <a:sym typeface="Proxima Nova"/>
            </a:endParaRPr>
          </a:p>
        </p:txBody>
      </p:sp>
      <p:pic>
        <p:nvPicPr>
          <p:cNvPr id="329" name="Google Shape;329;p32"/>
          <p:cNvPicPr preferRelativeResize="0"/>
          <p:nvPr/>
        </p:nvPicPr>
        <p:blipFill rotWithShape="1">
          <a:blip r:embed="rId6">
            <a:alphaModFix amt="16000"/>
          </a:blip>
          <a:srcRect l="22456" t="25645" r="9659" b="10128"/>
          <a:stretch/>
        </p:blipFill>
        <p:spPr>
          <a:xfrm>
            <a:off x="0" y="1541325"/>
            <a:ext cx="9171727" cy="2134425"/>
          </a:xfrm>
          <a:prstGeom prst="rect">
            <a:avLst/>
          </a:prstGeom>
          <a:noFill/>
          <a:ln>
            <a:noFill/>
          </a:ln>
        </p:spPr>
      </p:pic>
      <p:sp>
        <p:nvSpPr>
          <p:cNvPr id="330" name="Google Shape;330;p32"/>
          <p:cNvSpPr txBox="1"/>
          <p:nvPr/>
        </p:nvSpPr>
        <p:spPr>
          <a:xfrm>
            <a:off x="346725" y="3691050"/>
            <a:ext cx="5370900" cy="840900"/>
          </a:xfrm>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None/>
            </a:pPr>
            <a:r>
              <a:rPr lang="en" sz="2200">
                <a:solidFill>
                  <a:srgbClr val="000000"/>
                </a:solidFill>
                <a:latin typeface="Proxima Nova"/>
                <a:ea typeface="Proxima Nova"/>
                <a:cs typeface="Proxima Nova"/>
                <a:sym typeface="Proxima Nova"/>
              </a:rPr>
              <a:t>Why is this important and</a:t>
            </a:r>
            <a:r>
              <a:rPr lang="en" sz="2200">
                <a:latin typeface="Proxima Nova"/>
                <a:ea typeface="Proxima Nova"/>
                <a:cs typeface="Proxima Nova"/>
                <a:sym typeface="Proxima Nova"/>
              </a:rPr>
              <a:t> </a:t>
            </a:r>
            <a:r>
              <a:rPr lang="en" sz="2200">
                <a:solidFill>
                  <a:srgbClr val="000000"/>
                </a:solidFill>
                <a:latin typeface="Proxima Nova"/>
                <a:ea typeface="Proxima Nova"/>
                <a:cs typeface="Proxima Nova"/>
                <a:sym typeface="Proxima Nova"/>
              </a:rPr>
              <a:t>related to everything you’ve learned today?</a:t>
            </a:r>
            <a:endParaRPr sz="2200">
              <a:latin typeface="Proxima Nova"/>
              <a:ea typeface="Proxima Nova"/>
              <a:cs typeface="Proxima Nova"/>
              <a:sym typeface="Proxima Nova"/>
            </a:endParaRPr>
          </a:p>
        </p:txBody>
      </p:sp>
      <p:pic>
        <p:nvPicPr>
          <p:cNvPr id="331" name="Google Shape;331;p32"/>
          <p:cNvPicPr preferRelativeResize="0"/>
          <p:nvPr/>
        </p:nvPicPr>
        <p:blipFill>
          <a:blip r:embed="rId7">
            <a:alphaModFix/>
          </a:blip>
          <a:stretch>
            <a:fillRect/>
          </a:stretch>
        </p:blipFill>
        <p:spPr>
          <a:xfrm>
            <a:off x="2049250" y="1426438"/>
            <a:ext cx="634275" cy="634275"/>
          </a:xfrm>
          <a:prstGeom prst="rect">
            <a:avLst/>
          </a:prstGeom>
          <a:noFill/>
          <a:ln>
            <a:noFill/>
          </a:ln>
        </p:spPr>
      </p:pic>
      <p:sp>
        <p:nvSpPr>
          <p:cNvPr id="332" name="Google Shape;332;p32"/>
          <p:cNvSpPr txBox="1"/>
          <p:nvPr/>
        </p:nvSpPr>
        <p:spPr>
          <a:xfrm>
            <a:off x="2614375" y="1502675"/>
            <a:ext cx="3688500" cy="634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1600"/>
              </a:spcAft>
              <a:buNone/>
            </a:pPr>
            <a:r>
              <a:rPr lang="en" sz="2400" b="1">
                <a:solidFill>
                  <a:srgbClr val="262626"/>
                </a:solidFill>
                <a:latin typeface="Proxima Nova"/>
                <a:ea typeface="Proxima Nova"/>
                <a:cs typeface="Proxima Nova"/>
                <a:sym typeface="Proxima Nova"/>
              </a:rPr>
              <a:t>Link back to theories</a:t>
            </a:r>
            <a:endParaRPr sz="2400" b="1">
              <a:solidFill>
                <a:srgbClr val="262626"/>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3"/>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txBox="1"/>
          <p:nvPr/>
        </p:nvSpPr>
        <p:spPr>
          <a:xfrm>
            <a:off x="463500" y="2556050"/>
            <a:ext cx="8276700" cy="738300"/>
          </a:xfrm>
          <a:prstGeom prst="rect">
            <a:avLst/>
          </a:prstGeom>
          <a:noFill/>
          <a:ln>
            <a:noFill/>
          </a:ln>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 sz="3600" b="1">
                <a:solidFill>
                  <a:schemeClr val="lt1"/>
                </a:solidFill>
                <a:latin typeface="Proxima Nova"/>
                <a:ea typeface="Proxima Nova"/>
                <a:cs typeface="Proxima Nova"/>
                <a:sym typeface="Proxima Nova"/>
              </a:rPr>
              <a:t>[break]</a:t>
            </a:r>
            <a:endParaRPr sz="3600" b="1">
              <a:solidFill>
                <a:schemeClr val="lt1"/>
              </a:solidFill>
              <a:latin typeface="Proxima Nova"/>
              <a:ea typeface="Proxima Nova"/>
              <a:cs typeface="Proxima Nova"/>
              <a:sym typeface="Proxima Nova"/>
            </a:endParaRPr>
          </a:p>
        </p:txBody>
      </p:sp>
      <p:pic>
        <p:nvPicPr>
          <p:cNvPr id="339" name="Google Shape;339;p33"/>
          <p:cNvPicPr preferRelativeResize="0"/>
          <p:nvPr/>
        </p:nvPicPr>
        <p:blipFill>
          <a:blip r:embed="rId3">
            <a:alphaModFix/>
          </a:blip>
          <a:stretch>
            <a:fillRect/>
          </a:stretch>
        </p:blipFill>
        <p:spPr>
          <a:xfrm>
            <a:off x="3617841" y="946950"/>
            <a:ext cx="1908324" cy="1588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4"/>
          <p:cNvSpPr/>
          <p:nvPr/>
        </p:nvSpPr>
        <p:spPr>
          <a:xfrm>
            <a:off x="5217575" y="0"/>
            <a:ext cx="3926400" cy="45024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txBox="1"/>
          <p:nvPr/>
        </p:nvSpPr>
        <p:spPr>
          <a:xfrm>
            <a:off x="5458150" y="3079000"/>
            <a:ext cx="3420900" cy="89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600" b="1">
                <a:solidFill>
                  <a:srgbClr val="FAE455"/>
                </a:solidFill>
                <a:latin typeface="Proxima Nova"/>
                <a:ea typeface="Proxima Nova"/>
                <a:cs typeface="Proxima Nova"/>
                <a:sym typeface="Proxima Nova"/>
              </a:rPr>
              <a:t>Personal Strengths and Resiliency</a:t>
            </a:r>
            <a:endParaRPr sz="2600">
              <a:solidFill>
                <a:srgbClr val="FAE455"/>
              </a:solidFill>
              <a:latin typeface="Proxima Nova"/>
              <a:ea typeface="Proxima Nova"/>
              <a:cs typeface="Proxima Nova"/>
              <a:sym typeface="Proxima Nova"/>
            </a:endParaRPr>
          </a:p>
        </p:txBody>
      </p:sp>
      <p:grpSp>
        <p:nvGrpSpPr>
          <p:cNvPr id="346" name="Google Shape;346;p34"/>
          <p:cNvGrpSpPr/>
          <p:nvPr/>
        </p:nvGrpSpPr>
        <p:grpSpPr>
          <a:xfrm>
            <a:off x="5458150" y="526650"/>
            <a:ext cx="3864600" cy="1553325"/>
            <a:chOff x="5458150" y="298050"/>
            <a:chExt cx="3864600" cy="1553325"/>
          </a:xfrm>
        </p:grpSpPr>
        <p:sp>
          <p:nvSpPr>
            <p:cNvPr id="347" name="Google Shape;347;p34"/>
            <p:cNvSpPr txBox="1"/>
            <p:nvPr/>
          </p:nvSpPr>
          <p:spPr>
            <a:xfrm>
              <a:off x="5458150" y="298050"/>
              <a:ext cx="3864600" cy="1350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Session Two:</a:t>
              </a:r>
              <a:br>
                <a:rPr lang="en" sz="3800">
                  <a:latin typeface="Proxima Nova Extrabold"/>
                  <a:ea typeface="Proxima Nova Extrabold"/>
                  <a:cs typeface="Proxima Nova Extrabold"/>
                  <a:sym typeface="Proxima Nova Extrabold"/>
                </a:rPr>
              </a:br>
              <a:r>
                <a:rPr lang="en" sz="3800">
                  <a:solidFill>
                    <a:schemeClr val="lt1"/>
                  </a:solidFill>
                  <a:latin typeface="Proxima Nova Extrabold"/>
                  <a:ea typeface="Proxima Nova Extrabold"/>
                  <a:cs typeface="Proxima Nova Extrabold"/>
                  <a:sym typeface="Proxima Nova Extrabold"/>
                </a:rPr>
                <a:t>Be</a:t>
              </a:r>
              <a:endParaRPr sz="2600">
                <a:solidFill>
                  <a:srgbClr val="FAE455"/>
                </a:solidFill>
                <a:latin typeface="Proxima Nova"/>
                <a:ea typeface="Proxima Nova"/>
                <a:cs typeface="Proxima Nova"/>
                <a:sym typeface="Proxima Nova"/>
              </a:endParaRPr>
            </a:p>
          </p:txBody>
        </p:sp>
        <p:sp>
          <p:nvSpPr>
            <p:cNvPr id="348" name="Google Shape;348;p34"/>
            <p:cNvSpPr txBox="1"/>
            <p:nvPr/>
          </p:nvSpPr>
          <p:spPr>
            <a:xfrm>
              <a:off x="6127175" y="761775"/>
              <a:ext cx="2751900" cy="1089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7200">
                  <a:solidFill>
                    <a:schemeClr val="lt1"/>
                  </a:solidFill>
                  <a:latin typeface="Vujahday Script"/>
                  <a:ea typeface="Vujahday Script"/>
                  <a:cs typeface="Vujahday Script"/>
                  <a:sym typeface="Vujahday Script"/>
                </a:rPr>
                <a:t>Fierce!</a:t>
              </a:r>
              <a:endParaRPr sz="2600">
                <a:solidFill>
                  <a:srgbClr val="FAE455"/>
                </a:solidFill>
                <a:latin typeface="Proxima Nova"/>
                <a:ea typeface="Proxima Nova"/>
                <a:cs typeface="Proxima Nova"/>
                <a:sym typeface="Proxima Nova"/>
              </a:endParaRPr>
            </a:p>
          </p:txBody>
        </p:sp>
      </p:grpSp>
      <p:pic>
        <p:nvPicPr>
          <p:cNvPr id="349" name="Google Shape;349;p34"/>
          <p:cNvPicPr preferRelativeResize="0"/>
          <p:nvPr/>
        </p:nvPicPr>
        <p:blipFill rotWithShape="1">
          <a:blip r:embed="rId3">
            <a:alphaModFix/>
          </a:blip>
          <a:srcRect l="2426" t="8176" r="43281" b="22291"/>
          <a:stretch/>
        </p:blipFill>
        <p:spPr>
          <a:xfrm>
            <a:off x="0" y="-1"/>
            <a:ext cx="5217577" cy="45023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808775" y="630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5F3978"/>
                </a:solidFill>
              </a:rPr>
              <a:t>Session Objectives</a:t>
            </a:r>
            <a:endParaRPr>
              <a:solidFill>
                <a:srgbClr val="5F3978"/>
              </a:solidFill>
            </a:endParaRPr>
          </a:p>
        </p:txBody>
      </p:sp>
      <p:sp>
        <p:nvSpPr>
          <p:cNvPr id="355" name="Google Shape;355;p35"/>
          <p:cNvSpPr/>
          <p:nvPr/>
        </p:nvSpPr>
        <p:spPr>
          <a:xfrm>
            <a:off x="0" y="-13250"/>
            <a:ext cx="9144000" cy="2451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txBox="1"/>
          <p:nvPr/>
        </p:nvSpPr>
        <p:spPr>
          <a:xfrm>
            <a:off x="889475" y="1403950"/>
            <a:ext cx="7718100" cy="25038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2000">
                <a:solidFill>
                  <a:schemeClr val="dk1"/>
                </a:solidFill>
                <a:latin typeface="Proxima Nova"/>
                <a:ea typeface="Proxima Nova"/>
                <a:cs typeface="Proxima Nova"/>
                <a:sym typeface="Proxima Nova"/>
              </a:rPr>
              <a:t>Clients will:</a:t>
            </a:r>
            <a:endParaRPr sz="2000">
              <a:solidFill>
                <a:schemeClr val="dk1"/>
              </a:solidFill>
              <a:latin typeface="Proxima Nova"/>
              <a:ea typeface="Proxima Nova"/>
              <a:cs typeface="Proxima Nova"/>
              <a:sym typeface="Proxima Nova"/>
            </a:endParaRPr>
          </a:p>
          <a:p>
            <a:pPr marL="457200" lvl="0" indent="-355600" algn="l" rtl="0">
              <a:spcBef>
                <a:spcPts val="4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Discuss progress towards goals </a:t>
            </a:r>
            <a:endParaRPr sz="2000">
              <a:solidFill>
                <a:schemeClr val="dk1"/>
              </a:solidFill>
              <a:latin typeface="Proxima Nova"/>
              <a:ea typeface="Proxima Nova"/>
              <a:cs typeface="Proxima Nova"/>
              <a:sym typeface="Proxima Nova"/>
            </a:endParaRPr>
          </a:p>
          <a:p>
            <a:pPr marL="457200" lvl="0" indent="-355600" algn="l" rtl="0">
              <a:spcBef>
                <a:spcPts val="4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Identify personal strengths</a:t>
            </a:r>
            <a:endParaRPr sz="2000">
              <a:solidFill>
                <a:schemeClr val="dk1"/>
              </a:solidFill>
              <a:latin typeface="Proxima Nova"/>
              <a:ea typeface="Proxima Nova"/>
              <a:cs typeface="Proxima Nova"/>
              <a:sym typeface="Proxima Nova"/>
            </a:endParaRPr>
          </a:p>
          <a:p>
            <a:pPr marL="457200" lvl="0" indent="-355600" algn="l" rtl="0">
              <a:spcBef>
                <a:spcPts val="4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Understand what role personal strengths can play in achieving health and HIV prevention or treatment goals</a:t>
            </a:r>
            <a:endParaRPr sz="2000">
              <a:solidFill>
                <a:schemeClr val="dk1"/>
              </a:solidFill>
              <a:latin typeface="Proxima Nova"/>
              <a:ea typeface="Proxima Nova"/>
              <a:cs typeface="Proxima Nova"/>
              <a:sym typeface="Proxima Nova"/>
            </a:endParaRPr>
          </a:p>
          <a:p>
            <a:pPr marL="457200" lvl="0" indent="-355600" algn="l" rtl="0">
              <a:spcBef>
                <a:spcPts val="4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Identify a short -term health related goal</a:t>
            </a:r>
            <a:endParaRPr sz="2000">
              <a:solidFill>
                <a:schemeClr val="dk1"/>
              </a:solidFill>
              <a:latin typeface="Proxima Nova"/>
              <a:ea typeface="Proxima Nova"/>
              <a:cs typeface="Proxima Nova"/>
              <a:sym typeface="Proxima Nova"/>
            </a:endParaRPr>
          </a:p>
          <a:p>
            <a:pPr marL="457200" lvl="0" indent="-355600" algn="l" rtl="0">
              <a:spcBef>
                <a:spcPts val="400"/>
              </a:spcBef>
              <a:spcAft>
                <a:spcPts val="400"/>
              </a:spcAft>
              <a:buClr>
                <a:schemeClr val="dk1"/>
              </a:buClr>
              <a:buSzPts val="2000"/>
              <a:buFont typeface="Proxima Nova"/>
              <a:buChar char="•"/>
            </a:pPr>
            <a:r>
              <a:rPr lang="en" sz="2000">
                <a:solidFill>
                  <a:schemeClr val="dk1"/>
                </a:solidFill>
                <a:latin typeface="Proxima Nova"/>
                <a:ea typeface="Proxima Nova"/>
                <a:cs typeface="Proxima Nova"/>
                <a:sym typeface="Proxima Nova"/>
              </a:rPr>
              <a:t>Complete gender affirmation exercise</a:t>
            </a:r>
            <a:endParaRPr sz="2000">
              <a:solidFill>
                <a:schemeClr val="dk1"/>
              </a:solidFill>
              <a:latin typeface="Proxima Nova"/>
              <a:ea typeface="Proxima Nova"/>
              <a:cs typeface="Proxima Nova"/>
              <a:sym typeface="Proxima Nova"/>
            </a:endParaRPr>
          </a:p>
        </p:txBody>
      </p:sp>
      <p:sp>
        <p:nvSpPr>
          <p:cNvPr id="357" name="Google Shape;357;p35"/>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TWO</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6"/>
          <p:cNvSpPr txBox="1">
            <a:spLocks noGrp="1"/>
          </p:cNvSpPr>
          <p:nvPr>
            <p:ph type="title"/>
          </p:nvPr>
        </p:nvSpPr>
        <p:spPr>
          <a:xfrm>
            <a:off x="547238" y="504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5F3978"/>
                </a:solidFill>
              </a:rPr>
              <a:t>Check In</a:t>
            </a:r>
            <a:endParaRPr>
              <a:solidFill>
                <a:srgbClr val="5F3978"/>
              </a:solidFill>
            </a:endParaRPr>
          </a:p>
        </p:txBody>
      </p:sp>
      <p:sp>
        <p:nvSpPr>
          <p:cNvPr id="363" name="Google Shape;363;p36"/>
          <p:cNvSpPr/>
          <p:nvPr/>
        </p:nvSpPr>
        <p:spPr>
          <a:xfrm>
            <a:off x="0" y="-13250"/>
            <a:ext cx="9144000" cy="2451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txBox="1"/>
          <p:nvPr/>
        </p:nvSpPr>
        <p:spPr>
          <a:xfrm>
            <a:off x="551749" y="1278050"/>
            <a:ext cx="6943500" cy="29682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None/>
            </a:pPr>
            <a:r>
              <a:rPr lang="en" sz="2400" b="1">
                <a:solidFill>
                  <a:schemeClr val="dk2"/>
                </a:solidFill>
                <a:latin typeface="Proxima Nova"/>
                <a:ea typeface="Proxima Nova"/>
                <a:cs typeface="Proxima Nova"/>
                <a:sym typeface="Proxima Nova"/>
              </a:rPr>
              <a:t>Discuss significant events since last session:</a:t>
            </a:r>
            <a:endParaRPr sz="2000">
              <a:latin typeface="Proxima Nova"/>
              <a:ea typeface="Proxima Nova"/>
              <a:cs typeface="Proxima Nova"/>
              <a:sym typeface="Proxima Nova"/>
            </a:endParaRPr>
          </a:p>
          <a:p>
            <a:pPr marL="0" lvl="0" indent="0" algn="l" rtl="0">
              <a:lnSpc>
                <a:spcPct val="115000"/>
              </a:lnSpc>
              <a:spcBef>
                <a:spcPts val="300"/>
              </a:spcBef>
              <a:spcAft>
                <a:spcPts val="0"/>
              </a:spcAft>
              <a:buNone/>
            </a:pPr>
            <a:r>
              <a:rPr lang="en" sz="2000">
                <a:solidFill>
                  <a:schemeClr val="dk2"/>
                </a:solidFill>
                <a:latin typeface="Proxima Nova"/>
                <a:ea typeface="Proxima Nova"/>
                <a:cs typeface="Proxima Nova"/>
                <a:sym typeface="Proxima Nova"/>
              </a:rPr>
              <a:t>• What has happened in participant’s life?</a:t>
            </a:r>
            <a:endParaRPr sz="2000">
              <a:solidFill>
                <a:schemeClr val="dk2"/>
              </a:solidFill>
              <a:latin typeface="Proxima Nova"/>
              <a:ea typeface="Proxima Nova"/>
              <a:cs typeface="Proxima Nova"/>
              <a:sym typeface="Proxima Nova"/>
            </a:endParaRPr>
          </a:p>
          <a:p>
            <a:pPr marL="0" lvl="0" indent="0" algn="l" rtl="0">
              <a:lnSpc>
                <a:spcPct val="115000"/>
              </a:lnSpc>
              <a:spcBef>
                <a:spcPts val="400"/>
              </a:spcBef>
              <a:spcAft>
                <a:spcPts val="0"/>
              </a:spcAft>
              <a:buNone/>
            </a:pPr>
            <a:r>
              <a:rPr lang="en" sz="2000">
                <a:solidFill>
                  <a:schemeClr val="dk2"/>
                </a:solidFill>
                <a:latin typeface="Proxima Nova"/>
                <a:ea typeface="Proxima Nova"/>
                <a:cs typeface="Proxima Nova"/>
                <a:sym typeface="Proxima Nova"/>
              </a:rPr>
              <a:t>• Keep in mind that issues may come up.</a:t>
            </a:r>
            <a:endParaRPr sz="2000">
              <a:solidFill>
                <a:schemeClr val="dk2"/>
              </a:solidFill>
              <a:latin typeface="Proxima Nova"/>
              <a:ea typeface="Proxima Nova"/>
              <a:cs typeface="Proxima Nova"/>
              <a:sym typeface="Proxima Nova"/>
            </a:endParaRPr>
          </a:p>
          <a:p>
            <a:pPr marL="0" lvl="0" indent="0" algn="l" rtl="0">
              <a:lnSpc>
                <a:spcPct val="115000"/>
              </a:lnSpc>
              <a:spcBef>
                <a:spcPts val="400"/>
              </a:spcBef>
              <a:spcAft>
                <a:spcPts val="0"/>
              </a:spcAft>
              <a:buNone/>
            </a:pPr>
            <a:r>
              <a:rPr lang="en" sz="2000">
                <a:solidFill>
                  <a:schemeClr val="dk2"/>
                </a:solidFill>
                <a:latin typeface="Proxima Nova"/>
                <a:ea typeface="Proxima Nova"/>
                <a:cs typeface="Proxima Nova"/>
                <a:sym typeface="Proxima Nova"/>
              </a:rPr>
              <a:t>• Those issues may be important to</a:t>
            </a:r>
            <a:br>
              <a:rPr lang="en" sz="2000">
                <a:solidFill>
                  <a:schemeClr val="dk2"/>
                </a:solidFill>
                <a:latin typeface="Proxima Nova"/>
                <a:ea typeface="Proxima Nova"/>
                <a:cs typeface="Proxima Nova"/>
                <a:sym typeface="Proxima Nova"/>
              </a:rPr>
            </a:br>
            <a:r>
              <a:rPr lang="en" sz="2000">
                <a:solidFill>
                  <a:schemeClr val="dk2"/>
                </a:solidFill>
                <a:latin typeface="Proxima Nova"/>
                <a:ea typeface="Proxima Nova"/>
                <a:cs typeface="Proxima Nova"/>
                <a:sym typeface="Proxima Nova"/>
              </a:rPr>
              <a:t>   problem solve around.</a:t>
            </a:r>
            <a:endParaRPr sz="2000">
              <a:solidFill>
                <a:schemeClr val="dk2"/>
              </a:solidFill>
              <a:latin typeface="Proxima Nova"/>
              <a:ea typeface="Proxima Nova"/>
              <a:cs typeface="Proxima Nova"/>
              <a:sym typeface="Proxima Nova"/>
            </a:endParaRPr>
          </a:p>
          <a:p>
            <a:pPr marL="0" lvl="0" indent="0" algn="l" rtl="0">
              <a:lnSpc>
                <a:spcPct val="115000"/>
              </a:lnSpc>
              <a:spcBef>
                <a:spcPts val="400"/>
              </a:spcBef>
              <a:spcAft>
                <a:spcPts val="0"/>
              </a:spcAft>
              <a:buNone/>
            </a:pPr>
            <a:r>
              <a:rPr lang="en" sz="2000">
                <a:solidFill>
                  <a:schemeClr val="dk2"/>
                </a:solidFill>
                <a:latin typeface="Proxima Nova"/>
                <a:ea typeface="Proxima Nova"/>
                <a:cs typeface="Proxima Nova"/>
                <a:sym typeface="Proxima Nova"/>
              </a:rPr>
              <a:t>• How has the participant been feeling?</a:t>
            </a:r>
            <a:endParaRPr sz="2000">
              <a:solidFill>
                <a:schemeClr val="dk2"/>
              </a:solidFill>
              <a:latin typeface="Proxima Nova"/>
              <a:ea typeface="Proxima Nova"/>
              <a:cs typeface="Proxima Nova"/>
              <a:sym typeface="Proxima Nova"/>
            </a:endParaRPr>
          </a:p>
          <a:p>
            <a:pPr marL="0" lvl="0" indent="0" algn="l" rtl="0">
              <a:lnSpc>
                <a:spcPct val="115000"/>
              </a:lnSpc>
              <a:spcBef>
                <a:spcPts val="400"/>
              </a:spcBef>
              <a:spcAft>
                <a:spcPts val="400"/>
              </a:spcAft>
              <a:buNone/>
            </a:pPr>
            <a:r>
              <a:rPr lang="en" sz="2000">
                <a:solidFill>
                  <a:schemeClr val="dk2"/>
                </a:solidFill>
                <a:latin typeface="Proxima Nova"/>
                <a:ea typeface="Proxima Nova"/>
                <a:cs typeface="Proxima Nova"/>
                <a:sym typeface="Proxima Nova"/>
              </a:rPr>
              <a:t>• Any thoughts about last session?</a:t>
            </a:r>
            <a:endParaRPr sz="2000">
              <a:solidFill>
                <a:schemeClr val="dk1"/>
              </a:solidFill>
              <a:latin typeface="Proxima Nova"/>
              <a:ea typeface="Proxima Nova"/>
              <a:cs typeface="Proxima Nova"/>
              <a:sym typeface="Proxima Nova"/>
            </a:endParaRPr>
          </a:p>
        </p:txBody>
      </p:sp>
      <p:sp>
        <p:nvSpPr>
          <p:cNvPr id="365" name="Google Shape;365;p36"/>
          <p:cNvSpPr txBox="1"/>
          <p:nvPr/>
        </p:nvSpPr>
        <p:spPr>
          <a:xfrm>
            <a:off x="167650" y="-75350"/>
            <a:ext cx="5804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TWO</a:t>
            </a:r>
            <a:endParaRPr sz="1800">
              <a:solidFill>
                <a:schemeClr val="lt1"/>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lt1"/>
              </a:solidFill>
              <a:latin typeface="Proxima Nova Extrabold"/>
              <a:ea typeface="Proxima Nova Extrabold"/>
              <a:cs typeface="Proxima Nova Extrabold"/>
              <a:sym typeface="Proxima Nova Extrabold"/>
            </a:endParaRPr>
          </a:p>
        </p:txBody>
      </p:sp>
      <p:pic>
        <p:nvPicPr>
          <p:cNvPr id="366" name="Google Shape;366;p36"/>
          <p:cNvPicPr preferRelativeResize="0"/>
          <p:nvPr/>
        </p:nvPicPr>
        <p:blipFill>
          <a:blip r:embed="rId3">
            <a:alphaModFix/>
          </a:blip>
          <a:stretch>
            <a:fillRect/>
          </a:stretch>
        </p:blipFill>
        <p:spPr>
          <a:xfrm>
            <a:off x="76163" y="1284047"/>
            <a:ext cx="480474" cy="480474"/>
          </a:xfrm>
          <a:prstGeom prst="rect">
            <a:avLst/>
          </a:prstGeom>
          <a:noFill/>
          <a:ln>
            <a:noFill/>
          </a:ln>
        </p:spPr>
      </p:pic>
      <p:sp>
        <p:nvSpPr>
          <p:cNvPr id="367" name="Google Shape;367;p36"/>
          <p:cNvSpPr/>
          <p:nvPr/>
        </p:nvSpPr>
        <p:spPr>
          <a:xfrm>
            <a:off x="5392800" y="1867200"/>
            <a:ext cx="3837300" cy="2379000"/>
          </a:xfrm>
          <a:prstGeom prst="rect">
            <a:avLst/>
          </a:prstGeom>
          <a:noFill/>
          <a:ln w="9525" cap="flat" cmpd="sng">
            <a:solidFill>
              <a:srgbClr val="5F39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36"/>
          <p:cNvPicPr preferRelativeResize="0"/>
          <p:nvPr/>
        </p:nvPicPr>
        <p:blipFill rotWithShape="1">
          <a:blip r:embed="rId4">
            <a:alphaModFix/>
          </a:blip>
          <a:srcRect l="9057" t="14540" b="2181"/>
          <a:stretch/>
        </p:blipFill>
        <p:spPr>
          <a:xfrm>
            <a:off x="5476850" y="1946650"/>
            <a:ext cx="3667149" cy="223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7"/>
          <p:cNvSpPr/>
          <p:nvPr/>
        </p:nvSpPr>
        <p:spPr>
          <a:xfrm>
            <a:off x="0" y="-13250"/>
            <a:ext cx="9144000" cy="2451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TWO</a:t>
            </a:r>
            <a:endParaRPr sz="1800">
              <a:solidFill>
                <a:schemeClr val="lt1"/>
              </a:solidFill>
              <a:latin typeface="Proxima Nova"/>
              <a:ea typeface="Proxima Nova"/>
              <a:cs typeface="Proxima Nova"/>
              <a:sym typeface="Proxima Nova"/>
            </a:endParaRPr>
          </a:p>
        </p:txBody>
      </p:sp>
      <p:sp>
        <p:nvSpPr>
          <p:cNvPr id="375" name="Google Shape;375;p37"/>
          <p:cNvSpPr txBox="1"/>
          <p:nvPr/>
        </p:nvSpPr>
        <p:spPr>
          <a:xfrm>
            <a:off x="1217075" y="566825"/>
            <a:ext cx="77481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5F3978"/>
                </a:solidFill>
                <a:latin typeface="Proxima Nova"/>
                <a:ea typeface="Proxima Nova"/>
                <a:cs typeface="Proxima Nova"/>
                <a:sym typeface="Proxima Nova"/>
              </a:rPr>
              <a:t>Measuring and Tracking Goals</a:t>
            </a:r>
            <a:endParaRPr sz="2800" b="1">
              <a:solidFill>
                <a:srgbClr val="5F3978"/>
              </a:solidFill>
              <a:latin typeface="Proxima Nova"/>
              <a:ea typeface="Proxima Nova"/>
              <a:cs typeface="Proxima Nova"/>
              <a:sym typeface="Proxima Nova"/>
            </a:endParaRPr>
          </a:p>
        </p:txBody>
      </p:sp>
      <p:pic>
        <p:nvPicPr>
          <p:cNvPr id="376" name="Google Shape;376;p37"/>
          <p:cNvPicPr preferRelativeResize="0"/>
          <p:nvPr/>
        </p:nvPicPr>
        <p:blipFill rotWithShape="1">
          <a:blip r:embed="rId3">
            <a:alphaModFix/>
          </a:blip>
          <a:srcRect l="-5195" t="-7442" r="-5106" b="-3977"/>
          <a:stretch/>
        </p:blipFill>
        <p:spPr>
          <a:xfrm>
            <a:off x="450369" y="450885"/>
            <a:ext cx="766712" cy="744387"/>
          </a:xfrm>
          <a:prstGeom prst="rect">
            <a:avLst/>
          </a:prstGeom>
          <a:noFill/>
          <a:ln>
            <a:noFill/>
          </a:ln>
        </p:spPr>
      </p:pic>
      <p:sp>
        <p:nvSpPr>
          <p:cNvPr id="377" name="Google Shape;377;p37"/>
          <p:cNvSpPr txBox="1"/>
          <p:nvPr/>
        </p:nvSpPr>
        <p:spPr>
          <a:xfrm>
            <a:off x="960200" y="1486750"/>
            <a:ext cx="8004900" cy="2874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 sz="2400" b="1">
                <a:solidFill>
                  <a:schemeClr val="dk2"/>
                </a:solidFill>
                <a:latin typeface="Proxima Nova"/>
                <a:ea typeface="Proxima Nova"/>
                <a:cs typeface="Proxima Nova"/>
                <a:sym typeface="Proxima Nova"/>
              </a:rPr>
              <a:t>Discuss progress towards goal…</a:t>
            </a:r>
            <a:endParaRPr sz="2000">
              <a:latin typeface="Proxima Nova"/>
              <a:ea typeface="Proxima Nova"/>
              <a:cs typeface="Proxima Nova"/>
              <a:sym typeface="Proxima Nova"/>
            </a:endParaRPr>
          </a:p>
          <a:p>
            <a:pPr marL="0" lvl="0" indent="0" algn="l" rtl="0">
              <a:lnSpc>
                <a:spcPct val="90000"/>
              </a:lnSpc>
              <a:spcBef>
                <a:spcPts val="1700"/>
              </a:spcBef>
              <a:spcAft>
                <a:spcPts val="0"/>
              </a:spcAft>
              <a:buClr>
                <a:schemeClr val="dk1"/>
              </a:buClr>
              <a:buSzPts val="1100"/>
              <a:buFont typeface="Arial"/>
              <a:buNone/>
            </a:pPr>
            <a:r>
              <a:rPr lang="en" sz="2000">
                <a:solidFill>
                  <a:schemeClr val="dk2"/>
                </a:solidFill>
                <a:latin typeface="Proxima Nova"/>
                <a:ea typeface="Proxima Nova"/>
                <a:cs typeface="Proxima Nova"/>
                <a:sym typeface="Proxima Nova"/>
              </a:rPr>
              <a:t>• How does participant feel about meeting goal?</a:t>
            </a:r>
            <a:endParaRPr sz="2000">
              <a:solidFill>
                <a:schemeClr val="dk2"/>
              </a:solidFill>
              <a:latin typeface="Proxima Nova"/>
              <a:ea typeface="Proxima Nova"/>
              <a:cs typeface="Proxima Nova"/>
              <a:sym typeface="Proxima Nova"/>
            </a:endParaRPr>
          </a:p>
          <a:p>
            <a:pPr marL="0" lvl="0" indent="0" algn="l" rtl="0">
              <a:lnSpc>
                <a:spcPct val="90000"/>
              </a:lnSpc>
              <a:spcBef>
                <a:spcPts val="1000"/>
              </a:spcBef>
              <a:spcAft>
                <a:spcPts val="0"/>
              </a:spcAft>
              <a:buClr>
                <a:schemeClr val="dk1"/>
              </a:buClr>
              <a:buSzPts val="1100"/>
              <a:buFont typeface="Arial"/>
              <a:buNone/>
            </a:pPr>
            <a:r>
              <a:rPr lang="en" sz="2000">
                <a:solidFill>
                  <a:schemeClr val="dk2"/>
                </a:solidFill>
                <a:latin typeface="Proxima Nova"/>
                <a:ea typeface="Proxima Nova"/>
                <a:cs typeface="Proxima Nova"/>
                <a:sym typeface="Proxima Nova"/>
              </a:rPr>
              <a:t>• What helped participant follow through with goal?</a:t>
            </a:r>
            <a:endParaRPr sz="2000">
              <a:solidFill>
                <a:schemeClr val="dk2"/>
              </a:solidFill>
              <a:latin typeface="Proxima Nova"/>
              <a:ea typeface="Proxima Nova"/>
              <a:cs typeface="Proxima Nova"/>
              <a:sym typeface="Proxima Nova"/>
            </a:endParaRPr>
          </a:p>
          <a:p>
            <a:pPr marL="0" lvl="0" indent="0" algn="l" rtl="0">
              <a:lnSpc>
                <a:spcPct val="90000"/>
              </a:lnSpc>
              <a:spcBef>
                <a:spcPts val="1000"/>
              </a:spcBef>
              <a:spcAft>
                <a:spcPts val="0"/>
              </a:spcAft>
              <a:buClr>
                <a:schemeClr val="dk1"/>
              </a:buClr>
              <a:buSzPts val="1100"/>
              <a:buFont typeface="Arial"/>
              <a:buNone/>
            </a:pPr>
            <a:r>
              <a:rPr lang="en" sz="2000">
                <a:solidFill>
                  <a:schemeClr val="dk2"/>
                </a:solidFill>
                <a:latin typeface="Proxima Nova"/>
                <a:ea typeface="Proxima Nova"/>
                <a:cs typeface="Proxima Nova"/>
                <a:sym typeface="Proxima Nova"/>
              </a:rPr>
              <a:t>• Was goal partially met?</a:t>
            </a:r>
            <a:endParaRPr sz="2000">
              <a:solidFill>
                <a:schemeClr val="dk2"/>
              </a:solidFill>
              <a:latin typeface="Proxima Nova"/>
              <a:ea typeface="Proxima Nova"/>
              <a:cs typeface="Proxima Nova"/>
              <a:sym typeface="Proxima Nova"/>
            </a:endParaRPr>
          </a:p>
          <a:p>
            <a:pPr marL="0" lvl="0" indent="0" algn="l" rtl="0">
              <a:lnSpc>
                <a:spcPct val="100000"/>
              </a:lnSpc>
              <a:spcBef>
                <a:spcPts val="1000"/>
              </a:spcBef>
              <a:spcAft>
                <a:spcPts val="0"/>
              </a:spcAft>
              <a:buNone/>
            </a:pPr>
            <a:r>
              <a:rPr lang="en" sz="2000">
                <a:solidFill>
                  <a:schemeClr val="dk2"/>
                </a:solidFill>
                <a:latin typeface="Proxima Nova"/>
                <a:ea typeface="Proxima Nova"/>
                <a:cs typeface="Proxima Nova"/>
                <a:sym typeface="Proxima Nova"/>
              </a:rPr>
              <a:t>• Did participant make some progress towards goal or related to goal? </a:t>
            </a:r>
            <a:br>
              <a:rPr lang="en" sz="2000">
                <a:solidFill>
                  <a:schemeClr val="dk2"/>
                </a:solidFill>
                <a:latin typeface="Proxima Nova"/>
                <a:ea typeface="Proxima Nova"/>
                <a:cs typeface="Proxima Nova"/>
                <a:sym typeface="Proxima Nova"/>
              </a:rPr>
            </a:br>
            <a:r>
              <a:rPr lang="en" sz="2000">
                <a:solidFill>
                  <a:schemeClr val="dk2"/>
                </a:solidFill>
                <a:latin typeface="Proxima Nova"/>
                <a:ea typeface="Proxima Nova"/>
                <a:cs typeface="Proxima Nova"/>
                <a:sym typeface="Proxima Nova"/>
              </a:rPr>
              <a:t>  (This is worth fully exploring because often participant has taken</a:t>
            </a:r>
            <a:br>
              <a:rPr lang="en" sz="2000">
                <a:solidFill>
                  <a:schemeClr val="dk2"/>
                </a:solidFill>
                <a:latin typeface="Proxima Nova"/>
                <a:ea typeface="Proxima Nova"/>
                <a:cs typeface="Proxima Nova"/>
                <a:sym typeface="Proxima Nova"/>
              </a:rPr>
            </a:br>
            <a:r>
              <a:rPr lang="en" sz="2000">
                <a:solidFill>
                  <a:schemeClr val="dk2"/>
                </a:solidFill>
                <a:latin typeface="Proxima Nova"/>
                <a:ea typeface="Proxima Nova"/>
                <a:cs typeface="Proxima Nova"/>
                <a:sym typeface="Proxima Nova"/>
              </a:rPr>
              <a:t>   step towards goal without even realizing it)</a:t>
            </a:r>
            <a:endParaRPr sz="2000">
              <a:solidFill>
                <a:schemeClr val="dk2"/>
              </a:solidFill>
              <a:latin typeface="Proxima Nova"/>
              <a:ea typeface="Proxima Nova"/>
              <a:cs typeface="Proxima Nova"/>
              <a:sym typeface="Proxima Nova"/>
            </a:endParaRPr>
          </a:p>
        </p:txBody>
      </p:sp>
      <p:pic>
        <p:nvPicPr>
          <p:cNvPr id="378" name="Google Shape;378;p37"/>
          <p:cNvPicPr preferRelativeResize="0"/>
          <p:nvPr/>
        </p:nvPicPr>
        <p:blipFill>
          <a:blip r:embed="rId4">
            <a:alphaModFix/>
          </a:blip>
          <a:stretch>
            <a:fillRect/>
          </a:stretch>
        </p:blipFill>
        <p:spPr>
          <a:xfrm>
            <a:off x="560813" y="1492747"/>
            <a:ext cx="480474" cy="480474"/>
          </a:xfrm>
          <a:prstGeom prst="rect">
            <a:avLst/>
          </a:prstGeom>
          <a:noFill/>
          <a:ln>
            <a:noFill/>
          </a:ln>
        </p:spPr>
      </p:pic>
      <p:sp>
        <p:nvSpPr>
          <p:cNvPr id="379" name="Google Shape;379;p37"/>
          <p:cNvSpPr txBox="1"/>
          <p:nvPr/>
        </p:nvSpPr>
        <p:spPr>
          <a:xfrm>
            <a:off x="152393" y="2102850"/>
            <a:ext cx="1010700" cy="48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 sz="2400" b="1">
                <a:solidFill>
                  <a:srgbClr val="5F3978"/>
                </a:solidFill>
                <a:latin typeface="Proxima Nova"/>
                <a:ea typeface="Proxima Nova"/>
                <a:cs typeface="Proxima Nova"/>
                <a:sym typeface="Proxima Nova"/>
              </a:rPr>
              <a:t>If so:</a:t>
            </a:r>
            <a:endParaRPr sz="2400" b="1">
              <a:solidFill>
                <a:srgbClr val="5F3978"/>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1"/>
          <p:cNvPicPr preferRelativeResize="0"/>
          <p:nvPr/>
        </p:nvPicPr>
        <p:blipFill rotWithShape="1">
          <a:blip r:embed="rId3">
            <a:alphaModFix/>
          </a:blip>
          <a:srcRect l="2345" r="3837"/>
          <a:stretch/>
        </p:blipFill>
        <p:spPr>
          <a:xfrm>
            <a:off x="0" y="191500"/>
            <a:ext cx="9143997" cy="2380250"/>
          </a:xfrm>
          <a:prstGeom prst="rect">
            <a:avLst/>
          </a:prstGeom>
          <a:noFill/>
          <a:ln>
            <a:noFill/>
          </a:ln>
        </p:spPr>
      </p:pic>
      <p:sp>
        <p:nvSpPr>
          <p:cNvPr id="62" name="Google Shape;62;p11"/>
          <p:cNvSpPr txBox="1">
            <a:spLocks noGrp="1"/>
          </p:cNvSpPr>
          <p:nvPr>
            <p:ph type="title"/>
          </p:nvPr>
        </p:nvSpPr>
        <p:spPr>
          <a:xfrm>
            <a:off x="311700" y="28129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Introductions &amp; Icebreaker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8"/>
          <p:cNvSpPr/>
          <p:nvPr/>
        </p:nvSpPr>
        <p:spPr>
          <a:xfrm>
            <a:off x="0" y="-13250"/>
            <a:ext cx="9144000" cy="2451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TWO</a:t>
            </a:r>
            <a:endParaRPr sz="1800">
              <a:solidFill>
                <a:schemeClr val="lt1"/>
              </a:solidFill>
              <a:latin typeface="Proxima Nova"/>
              <a:ea typeface="Proxima Nova"/>
              <a:cs typeface="Proxima Nova"/>
              <a:sym typeface="Proxima Nova"/>
            </a:endParaRPr>
          </a:p>
        </p:txBody>
      </p:sp>
      <p:sp>
        <p:nvSpPr>
          <p:cNvPr id="386" name="Google Shape;386;p38"/>
          <p:cNvSpPr txBox="1"/>
          <p:nvPr/>
        </p:nvSpPr>
        <p:spPr>
          <a:xfrm>
            <a:off x="1140875" y="513850"/>
            <a:ext cx="77481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Overview: Activity 2</a:t>
            </a:r>
            <a:br>
              <a:rPr lang="en" sz="2800" b="1">
                <a:solidFill>
                  <a:srgbClr val="E6427A"/>
                </a:solidFill>
                <a:latin typeface="Proxima Nova"/>
                <a:ea typeface="Proxima Nova"/>
                <a:cs typeface="Proxima Nova"/>
                <a:sym typeface="Proxima Nova"/>
              </a:rPr>
            </a:br>
            <a:r>
              <a:rPr lang="en" sz="2800" b="1">
                <a:solidFill>
                  <a:srgbClr val="5F3978"/>
                </a:solidFill>
                <a:latin typeface="Proxima Nova"/>
                <a:ea typeface="Proxima Nova"/>
                <a:cs typeface="Proxima Nova"/>
                <a:sym typeface="Proxima Nova"/>
              </a:rPr>
              <a:t>Strengths Identification</a:t>
            </a:r>
            <a:endParaRPr sz="2800" b="1">
              <a:solidFill>
                <a:srgbClr val="5F3978"/>
              </a:solidFill>
              <a:latin typeface="Proxima Nova"/>
              <a:ea typeface="Proxima Nova"/>
              <a:cs typeface="Proxima Nova"/>
              <a:sym typeface="Proxima Nova"/>
            </a:endParaRPr>
          </a:p>
        </p:txBody>
      </p:sp>
      <p:sp>
        <p:nvSpPr>
          <p:cNvPr id="387" name="Google Shape;387;p38"/>
          <p:cNvSpPr txBox="1"/>
          <p:nvPr/>
        </p:nvSpPr>
        <p:spPr>
          <a:xfrm>
            <a:off x="-4755325" y="-3882700"/>
            <a:ext cx="79269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Demonstration:</a:t>
            </a:r>
            <a:br>
              <a:rPr lang="en" sz="2800" b="1">
                <a:solidFill>
                  <a:srgbClr val="E6427A"/>
                </a:solidFill>
                <a:latin typeface="Proxima Nova"/>
                <a:ea typeface="Proxima Nova"/>
                <a:cs typeface="Proxima Nova"/>
                <a:sym typeface="Proxima Nova"/>
              </a:rPr>
            </a:br>
            <a:r>
              <a:rPr lang="en" sz="2800" b="1">
                <a:solidFill>
                  <a:srgbClr val="00943B"/>
                </a:solidFill>
                <a:latin typeface="Proxima Nova"/>
                <a:ea typeface="Proxima Nova"/>
                <a:cs typeface="Proxima Nova"/>
                <a:sym typeface="Proxima Nova"/>
              </a:rPr>
              <a:t>Health History Care and Life Context</a:t>
            </a:r>
            <a:endParaRPr sz="2800" b="1">
              <a:solidFill>
                <a:srgbClr val="00943B"/>
              </a:solidFill>
              <a:latin typeface="Proxima Nova"/>
              <a:ea typeface="Proxima Nova"/>
              <a:cs typeface="Proxima Nova"/>
              <a:sym typeface="Proxima Nova"/>
            </a:endParaRPr>
          </a:p>
        </p:txBody>
      </p:sp>
      <p:sp>
        <p:nvSpPr>
          <p:cNvPr id="388" name="Google Shape;388;p38"/>
          <p:cNvSpPr txBox="1"/>
          <p:nvPr/>
        </p:nvSpPr>
        <p:spPr>
          <a:xfrm>
            <a:off x="1195075" y="1798600"/>
            <a:ext cx="7112400" cy="369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 sz="2000">
                <a:solidFill>
                  <a:srgbClr val="262626"/>
                </a:solidFill>
                <a:latin typeface="Proxima Nova"/>
                <a:ea typeface="Proxima Nova"/>
                <a:cs typeface="Proxima Nova"/>
                <a:sym typeface="Proxima Nova"/>
              </a:rPr>
              <a:t>[sample script]</a:t>
            </a:r>
            <a:endParaRPr sz="2000">
              <a:solidFill>
                <a:srgbClr val="262626"/>
              </a:solidFill>
              <a:latin typeface="Proxima Nova"/>
              <a:ea typeface="Proxima Nova"/>
              <a:cs typeface="Proxima Nova"/>
              <a:sym typeface="Proxima Nova"/>
            </a:endParaRPr>
          </a:p>
        </p:txBody>
      </p:sp>
      <p:pic>
        <p:nvPicPr>
          <p:cNvPr id="389" name="Google Shape;389;p38"/>
          <p:cNvPicPr preferRelativeResize="0"/>
          <p:nvPr/>
        </p:nvPicPr>
        <p:blipFill rotWithShape="1">
          <a:blip r:embed="rId3">
            <a:alphaModFix/>
          </a:blip>
          <a:srcRect l="386" r="386"/>
          <a:stretch/>
        </p:blipFill>
        <p:spPr>
          <a:xfrm>
            <a:off x="229877" y="653737"/>
            <a:ext cx="857025" cy="784026"/>
          </a:xfrm>
          <a:prstGeom prst="rect">
            <a:avLst/>
          </a:prstGeom>
          <a:noFill/>
          <a:ln>
            <a:noFill/>
          </a:ln>
        </p:spPr>
      </p:pic>
      <p:sp>
        <p:nvSpPr>
          <p:cNvPr id="390" name="Google Shape;390;p38"/>
          <p:cNvSpPr txBox="1"/>
          <p:nvPr/>
        </p:nvSpPr>
        <p:spPr>
          <a:xfrm>
            <a:off x="1171375" y="2182250"/>
            <a:ext cx="7472400" cy="2488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2200">
                <a:solidFill>
                  <a:srgbClr val="5F3978"/>
                </a:solidFill>
                <a:latin typeface="Proxima Nova"/>
                <a:ea typeface="Proxima Nova"/>
                <a:cs typeface="Proxima Nova"/>
                <a:sym typeface="Proxima Nova"/>
              </a:rPr>
              <a:t>Today we are going to be talking about personal strengths. Being a trans woman and making your way through all the challenges of the world requires a unique set of strengths, talents, skills, and positive qualities. Recognizing these strengths and instances in which you have used or exercised these strengths can be helpful.”</a:t>
            </a:r>
            <a:endParaRPr sz="2200">
              <a:solidFill>
                <a:srgbClr val="00943B"/>
              </a:solidFill>
              <a:latin typeface="Proxima Nova"/>
              <a:ea typeface="Proxima Nova"/>
              <a:cs typeface="Proxima Nova"/>
              <a:sym typeface="Proxima Nova"/>
            </a:endParaRPr>
          </a:p>
        </p:txBody>
      </p:sp>
      <p:sp>
        <p:nvSpPr>
          <p:cNvPr id="391" name="Google Shape;391;p38"/>
          <p:cNvSpPr txBox="1"/>
          <p:nvPr/>
        </p:nvSpPr>
        <p:spPr>
          <a:xfrm>
            <a:off x="509275" y="2334650"/>
            <a:ext cx="733800" cy="70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 sz="9600" b="1">
                <a:solidFill>
                  <a:srgbClr val="5F3978"/>
                </a:solidFill>
                <a:latin typeface="Proxima Nova"/>
                <a:ea typeface="Proxima Nova"/>
                <a:cs typeface="Proxima Nova"/>
                <a:sym typeface="Proxima Nova"/>
              </a:rPr>
              <a:t>“</a:t>
            </a:r>
            <a:endParaRPr sz="9600" b="1">
              <a:solidFill>
                <a:srgbClr val="5F3978"/>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9"/>
          <p:cNvSpPr/>
          <p:nvPr/>
        </p:nvSpPr>
        <p:spPr>
          <a:xfrm>
            <a:off x="0" y="-13250"/>
            <a:ext cx="9144000" cy="2451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9"/>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TWO</a:t>
            </a:r>
            <a:endParaRPr sz="1800">
              <a:solidFill>
                <a:schemeClr val="lt1"/>
              </a:solidFill>
              <a:latin typeface="Proxima Nova"/>
              <a:ea typeface="Proxima Nova"/>
              <a:cs typeface="Proxima Nova"/>
              <a:sym typeface="Proxima Nova"/>
            </a:endParaRPr>
          </a:p>
        </p:txBody>
      </p:sp>
      <p:sp>
        <p:nvSpPr>
          <p:cNvPr id="398" name="Google Shape;398;p39"/>
          <p:cNvSpPr txBox="1"/>
          <p:nvPr/>
        </p:nvSpPr>
        <p:spPr>
          <a:xfrm>
            <a:off x="1140875" y="513850"/>
            <a:ext cx="78540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Practice Activity 2 / Worksheet 2A:</a:t>
            </a:r>
            <a:br>
              <a:rPr lang="en" sz="2800" b="1">
                <a:solidFill>
                  <a:srgbClr val="E6427A"/>
                </a:solidFill>
                <a:latin typeface="Proxima Nova"/>
                <a:ea typeface="Proxima Nova"/>
                <a:cs typeface="Proxima Nova"/>
                <a:sym typeface="Proxima Nova"/>
              </a:rPr>
            </a:br>
            <a:r>
              <a:rPr lang="en" sz="2800" b="1">
                <a:solidFill>
                  <a:srgbClr val="5F3978"/>
                </a:solidFill>
                <a:latin typeface="Proxima Nova"/>
                <a:ea typeface="Proxima Nova"/>
                <a:cs typeface="Proxima Nova"/>
                <a:sym typeface="Proxima Nova"/>
              </a:rPr>
              <a:t>Personal Strengths and Motivators</a:t>
            </a:r>
            <a:endParaRPr sz="2800" b="1">
              <a:solidFill>
                <a:srgbClr val="5F3978"/>
              </a:solidFill>
              <a:latin typeface="Proxima Nova"/>
              <a:ea typeface="Proxima Nova"/>
              <a:cs typeface="Proxima Nova"/>
              <a:sym typeface="Proxima Nova"/>
            </a:endParaRPr>
          </a:p>
        </p:txBody>
      </p:sp>
      <p:pic>
        <p:nvPicPr>
          <p:cNvPr id="399" name="Google Shape;399;p39"/>
          <p:cNvPicPr preferRelativeResize="0"/>
          <p:nvPr/>
        </p:nvPicPr>
        <p:blipFill>
          <a:blip r:embed="rId3">
            <a:alphaModFix/>
          </a:blip>
          <a:stretch>
            <a:fillRect/>
          </a:stretch>
        </p:blipFill>
        <p:spPr>
          <a:xfrm>
            <a:off x="167646" y="365825"/>
            <a:ext cx="900750" cy="966249"/>
          </a:xfrm>
          <a:prstGeom prst="rect">
            <a:avLst/>
          </a:prstGeom>
          <a:noFill/>
          <a:ln>
            <a:noFill/>
          </a:ln>
        </p:spPr>
      </p:pic>
      <p:sp>
        <p:nvSpPr>
          <p:cNvPr id="400" name="Google Shape;400;p39"/>
          <p:cNvSpPr txBox="1"/>
          <p:nvPr/>
        </p:nvSpPr>
        <p:spPr>
          <a:xfrm>
            <a:off x="1140875" y="1685950"/>
            <a:ext cx="5907300" cy="255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a:solidFill>
                  <a:srgbClr val="5F3978"/>
                </a:solidFill>
                <a:latin typeface="Proxima Nova"/>
                <a:ea typeface="Proxima Nova"/>
                <a:cs typeface="Proxima Nova"/>
                <a:sym typeface="Proxima Nova"/>
              </a:rPr>
              <a:t>It takes lot of strength and conviction to be a trans woman. What are some of the skills and qualities you have that have helped you along the way? </a:t>
            </a:r>
            <a:endParaRPr sz="2000">
              <a:solidFill>
                <a:srgbClr val="5F3978"/>
              </a:solidFill>
              <a:latin typeface="Proxima Nova"/>
              <a:ea typeface="Proxima Nova"/>
              <a:cs typeface="Proxima Nova"/>
              <a:sym typeface="Proxima Nova"/>
            </a:endParaRPr>
          </a:p>
          <a:p>
            <a:pPr marL="0" marR="0" lvl="0" indent="0" algn="l" rtl="0">
              <a:spcBef>
                <a:spcPts val="0"/>
              </a:spcBef>
              <a:spcAft>
                <a:spcPts val="0"/>
              </a:spcAft>
              <a:buNone/>
            </a:pPr>
            <a:endParaRPr sz="2000">
              <a:solidFill>
                <a:srgbClr val="5F3978"/>
              </a:solidFill>
              <a:latin typeface="Proxima Nova"/>
              <a:ea typeface="Proxima Nova"/>
              <a:cs typeface="Proxima Nova"/>
              <a:sym typeface="Proxima Nova"/>
            </a:endParaRPr>
          </a:p>
          <a:p>
            <a:pPr marL="0" marR="0" lvl="0" indent="0" algn="l" rtl="0">
              <a:spcBef>
                <a:spcPts val="0"/>
              </a:spcBef>
              <a:spcAft>
                <a:spcPts val="0"/>
              </a:spcAft>
              <a:buNone/>
            </a:pPr>
            <a:r>
              <a:rPr lang="en" sz="2000">
                <a:solidFill>
                  <a:srgbClr val="5F3978"/>
                </a:solidFill>
                <a:latin typeface="Proxima Nova"/>
                <a:ea typeface="Proxima Nova"/>
                <a:cs typeface="Proxima Nova"/>
                <a:sym typeface="Proxima Nova"/>
              </a:rPr>
              <a:t>What are things about you or things you do that you are proud of, as well as people or things that bring meaning to your life or give you reason to want to be the best you can be?”</a:t>
            </a:r>
            <a:endParaRPr sz="2000">
              <a:solidFill>
                <a:srgbClr val="5F3978"/>
              </a:solidFill>
              <a:latin typeface="Proxima Nova"/>
              <a:ea typeface="Proxima Nova"/>
              <a:cs typeface="Proxima Nova"/>
              <a:sym typeface="Proxima Nova"/>
            </a:endParaRPr>
          </a:p>
        </p:txBody>
      </p:sp>
      <p:pic>
        <p:nvPicPr>
          <p:cNvPr id="401" name="Google Shape;401;p39"/>
          <p:cNvPicPr preferRelativeResize="0"/>
          <p:nvPr/>
        </p:nvPicPr>
        <p:blipFill rotWithShape="1">
          <a:blip r:embed="rId4">
            <a:alphaModFix/>
          </a:blip>
          <a:srcRect l="33509" t="16545" r="23049" b="20183"/>
          <a:stretch/>
        </p:blipFill>
        <p:spPr>
          <a:xfrm>
            <a:off x="7107900" y="1799313"/>
            <a:ext cx="1612150" cy="2379525"/>
          </a:xfrm>
          <a:prstGeom prst="rect">
            <a:avLst/>
          </a:prstGeom>
          <a:noFill/>
          <a:ln>
            <a:noFill/>
          </a:ln>
        </p:spPr>
      </p:pic>
      <p:sp>
        <p:nvSpPr>
          <p:cNvPr id="402" name="Google Shape;402;p39"/>
          <p:cNvSpPr txBox="1"/>
          <p:nvPr/>
        </p:nvSpPr>
        <p:spPr>
          <a:xfrm>
            <a:off x="509275" y="1801250"/>
            <a:ext cx="733800" cy="70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 sz="9600" b="1">
                <a:solidFill>
                  <a:srgbClr val="5F3978"/>
                </a:solidFill>
                <a:latin typeface="Proxima Nova"/>
                <a:ea typeface="Proxima Nova"/>
                <a:cs typeface="Proxima Nova"/>
                <a:sym typeface="Proxima Nova"/>
              </a:rPr>
              <a:t>“</a:t>
            </a:r>
            <a:endParaRPr sz="9600" b="1">
              <a:solidFill>
                <a:srgbClr val="5F3978"/>
              </a:solidFill>
              <a:latin typeface="Proxima Nova"/>
              <a:ea typeface="Proxima Nova"/>
              <a:cs typeface="Proxima Nova"/>
              <a:sym typeface="Proxima Nova"/>
            </a:endParaRPr>
          </a:p>
        </p:txBody>
      </p:sp>
      <p:sp>
        <p:nvSpPr>
          <p:cNvPr id="403" name="Google Shape;403;p39"/>
          <p:cNvSpPr/>
          <p:nvPr/>
        </p:nvSpPr>
        <p:spPr>
          <a:xfrm>
            <a:off x="7058100" y="1762150"/>
            <a:ext cx="1711800" cy="2462400"/>
          </a:xfrm>
          <a:prstGeom prst="rect">
            <a:avLst/>
          </a:prstGeom>
          <a:noFill/>
          <a:ln w="9525" cap="flat" cmpd="sng">
            <a:solidFill>
              <a:srgbClr val="5F39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0"/>
          <p:cNvSpPr/>
          <p:nvPr/>
        </p:nvSpPr>
        <p:spPr>
          <a:xfrm>
            <a:off x="0" y="-13250"/>
            <a:ext cx="9144000" cy="245100"/>
          </a:xfrm>
          <a:prstGeom prst="rect">
            <a:avLst/>
          </a:prstGeom>
          <a:solidFill>
            <a:srgbClr val="5F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TWO</a:t>
            </a:r>
            <a:endParaRPr sz="1800">
              <a:solidFill>
                <a:schemeClr val="lt1"/>
              </a:solidFill>
              <a:latin typeface="Proxima Nova"/>
              <a:ea typeface="Proxima Nova"/>
              <a:cs typeface="Proxima Nova"/>
              <a:sym typeface="Proxima Nova"/>
            </a:endParaRPr>
          </a:p>
        </p:txBody>
      </p:sp>
      <p:sp>
        <p:nvSpPr>
          <p:cNvPr id="410" name="Google Shape;410;p40"/>
          <p:cNvSpPr/>
          <p:nvPr/>
        </p:nvSpPr>
        <p:spPr>
          <a:xfrm>
            <a:off x="5296625" y="1700050"/>
            <a:ext cx="3933300" cy="2631000"/>
          </a:xfrm>
          <a:prstGeom prst="rect">
            <a:avLst/>
          </a:prstGeom>
          <a:noFill/>
          <a:ln w="9525" cap="flat" cmpd="sng">
            <a:solidFill>
              <a:srgbClr val="5F39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40"/>
          <p:cNvPicPr preferRelativeResize="0"/>
          <p:nvPr/>
        </p:nvPicPr>
        <p:blipFill rotWithShape="1">
          <a:blip r:embed="rId3">
            <a:alphaModFix/>
          </a:blip>
          <a:srcRect l="685" t="4671" r="9110" b="5834"/>
          <a:stretch/>
        </p:blipFill>
        <p:spPr>
          <a:xfrm>
            <a:off x="5380675" y="1762150"/>
            <a:ext cx="3763323" cy="2488726"/>
          </a:xfrm>
          <a:prstGeom prst="rect">
            <a:avLst/>
          </a:prstGeom>
          <a:noFill/>
          <a:ln>
            <a:noFill/>
          </a:ln>
        </p:spPr>
      </p:pic>
      <p:sp>
        <p:nvSpPr>
          <p:cNvPr id="412" name="Google Shape;412;p40"/>
          <p:cNvSpPr txBox="1"/>
          <p:nvPr/>
        </p:nvSpPr>
        <p:spPr>
          <a:xfrm>
            <a:off x="701150" y="2155600"/>
            <a:ext cx="4172100" cy="17199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500"/>
              </a:spcBef>
              <a:spcAft>
                <a:spcPts val="1600"/>
              </a:spcAft>
              <a:buNone/>
            </a:pPr>
            <a:r>
              <a:rPr lang="en" sz="2200">
                <a:solidFill>
                  <a:srgbClr val="5F3978"/>
                </a:solidFill>
                <a:latin typeface="Proxima Nova"/>
                <a:ea typeface="Proxima Nova"/>
                <a:cs typeface="Proxima Nova"/>
                <a:sym typeface="Proxima Nova"/>
              </a:rPr>
              <a:t>It’s important when setting ‘attainable goals’ to be sure they are things over which </a:t>
            </a:r>
            <a:r>
              <a:rPr lang="en" sz="2200" b="1" u="sng">
                <a:solidFill>
                  <a:srgbClr val="5F3978"/>
                </a:solidFill>
                <a:latin typeface="Proxima Nova"/>
                <a:ea typeface="Proxima Nova"/>
                <a:cs typeface="Proxima Nova"/>
                <a:sym typeface="Proxima Nova"/>
              </a:rPr>
              <a:t>you</a:t>
            </a:r>
            <a:r>
              <a:rPr lang="en" sz="2200">
                <a:solidFill>
                  <a:srgbClr val="5F3978"/>
                </a:solidFill>
                <a:latin typeface="Proxima Nova"/>
                <a:ea typeface="Proxima Nova"/>
                <a:cs typeface="Proxima Nova"/>
                <a:sym typeface="Proxima Nova"/>
              </a:rPr>
              <a:t> have control.”</a:t>
            </a:r>
            <a:endParaRPr sz="2200">
              <a:solidFill>
                <a:srgbClr val="5F3978"/>
              </a:solidFill>
              <a:latin typeface="Proxima Nova"/>
              <a:ea typeface="Proxima Nova"/>
              <a:cs typeface="Proxima Nova"/>
              <a:sym typeface="Proxima Nova"/>
            </a:endParaRPr>
          </a:p>
        </p:txBody>
      </p:sp>
      <p:sp>
        <p:nvSpPr>
          <p:cNvPr id="413" name="Google Shape;413;p40"/>
          <p:cNvSpPr txBox="1"/>
          <p:nvPr/>
        </p:nvSpPr>
        <p:spPr>
          <a:xfrm>
            <a:off x="1217075" y="513850"/>
            <a:ext cx="77481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Worksheet 1C:</a:t>
            </a:r>
            <a:br>
              <a:rPr lang="en" sz="2800" b="1">
                <a:solidFill>
                  <a:srgbClr val="E6427A"/>
                </a:solidFill>
                <a:latin typeface="Proxima Nova"/>
                <a:ea typeface="Proxima Nova"/>
                <a:cs typeface="Proxima Nova"/>
                <a:sym typeface="Proxima Nova"/>
              </a:rPr>
            </a:br>
            <a:r>
              <a:rPr lang="en" sz="2800" b="1">
                <a:solidFill>
                  <a:srgbClr val="5F3978"/>
                </a:solidFill>
                <a:latin typeface="Proxima Nova"/>
                <a:ea typeface="Proxima Nova"/>
                <a:cs typeface="Proxima Nova"/>
                <a:sym typeface="Proxima Nova"/>
              </a:rPr>
              <a:t>Measuring and Tracking Health Care Goals</a:t>
            </a:r>
            <a:endParaRPr sz="2800" b="1">
              <a:solidFill>
                <a:srgbClr val="5F3978"/>
              </a:solidFill>
              <a:latin typeface="Proxima Nova"/>
              <a:ea typeface="Proxima Nova"/>
              <a:cs typeface="Proxima Nova"/>
              <a:sym typeface="Proxima Nova"/>
            </a:endParaRPr>
          </a:p>
        </p:txBody>
      </p:sp>
      <p:sp>
        <p:nvSpPr>
          <p:cNvPr id="414" name="Google Shape;414;p40"/>
          <p:cNvSpPr txBox="1"/>
          <p:nvPr/>
        </p:nvSpPr>
        <p:spPr>
          <a:xfrm>
            <a:off x="509275" y="2258450"/>
            <a:ext cx="733800" cy="70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 sz="9600" b="1">
                <a:solidFill>
                  <a:srgbClr val="5F3978"/>
                </a:solidFill>
                <a:latin typeface="Proxima Nova"/>
                <a:ea typeface="Proxima Nova"/>
                <a:cs typeface="Proxima Nova"/>
                <a:sym typeface="Proxima Nova"/>
              </a:rPr>
              <a:t>“</a:t>
            </a:r>
            <a:endParaRPr sz="9600" b="1">
              <a:solidFill>
                <a:srgbClr val="5F3978"/>
              </a:solidFill>
              <a:latin typeface="Proxima Nova"/>
              <a:ea typeface="Proxima Nova"/>
              <a:cs typeface="Proxima Nova"/>
              <a:sym typeface="Proxima Nova"/>
            </a:endParaRPr>
          </a:p>
        </p:txBody>
      </p:sp>
      <p:pic>
        <p:nvPicPr>
          <p:cNvPr id="415" name="Google Shape;415;p40"/>
          <p:cNvPicPr preferRelativeResize="0"/>
          <p:nvPr/>
        </p:nvPicPr>
        <p:blipFill>
          <a:blip r:embed="rId4">
            <a:alphaModFix/>
          </a:blip>
          <a:stretch>
            <a:fillRect/>
          </a:stretch>
        </p:blipFill>
        <p:spPr>
          <a:xfrm>
            <a:off x="167646" y="365825"/>
            <a:ext cx="900750" cy="966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1"/>
          <p:cNvSpPr txBox="1"/>
          <p:nvPr/>
        </p:nvSpPr>
        <p:spPr>
          <a:xfrm>
            <a:off x="463500" y="2708450"/>
            <a:ext cx="8276700" cy="738300"/>
          </a:xfrm>
          <a:prstGeom prst="rect">
            <a:avLst/>
          </a:prstGeom>
          <a:noFill/>
          <a:ln>
            <a:noFill/>
          </a:ln>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 sz="3600" b="1">
                <a:solidFill>
                  <a:schemeClr val="lt1"/>
                </a:solidFill>
                <a:latin typeface="Proxima Nova"/>
                <a:ea typeface="Proxima Nova"/>
                <a:cs typeface="Proxima Nova"/>
                <a:sym typeface="Proxima Nova"/>
              </a:rPr>
              <a:t>[lunch break]</a:t>
            </a:r>
            <a:endParaRPr sz="3600" b="1">
              <a:solidFill>
                <a:schemeClr val="lt1"/>
              </a:solidFill>
              <a:latin typeface="Proxima Nova"/>
              <a:ea typeface="Proxima Nova"/>
              <a:cs typeface="Proxima Nova"/>
              <a:sym typeface="Proxima Nova"/>
            </a:endParaRPr>
          </a:p>
        </p:txBody>
      </p:sp>
      <p:pic>
        <p:nvPicPr>
          <p:cNvPr id="422" name="Google Shape;422;p41"/>
          <p:cNvPicPr preferRelativeResize="0"/>
          <p:nvPr/>
        </p:nvPicPr>
        <p:blipFill rotWithShape="1">
          <a:blip r:embed="rId3">
            <a:alphaModFix/>
          </a:blip>
          <a:srcRect l="-7080" t="-4453" r="-6028" b="-3108"/>
          <a:stretch/>
        </p:blipFill>
        <p:spPr>
          <a:xfrm>
            <a:off x="3492725" y="732050"/>
            <a:ext cx="2158551" cy="20526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2"/>
          <p:cNvSpPr/>
          <p:nvPr/>
        </p:nvSpPr>
        <p:spPr>
          <a:xfrm>
            <a:off x="4727075" y="0"/>
            <a:ext cx="4416900" cy="45024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2"/>
          <p:cNvSpPr txBox="1"/>
          <p:nvPr/>
        </p:nvSpPr>
        <p:spPr>
          <a:xfrm>
            <a:off x="4905750" y="2898900"/>
            <a:ext cx="3420900" cy="129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600" b="1">
                <a:solidFill>
                  <a:srgbClr val="FAE455"/>
                </a:solidFill>
                <a:latin typeface="Proxima Nova"/>
                <a:ea typeface="Proxima Nova"/>
                <a:cs typeface="Proxima Nova"/>
                <a:sym typeface="Proxima Nova"/>
              </a:rPr>
              <a:t>Group Workshop Preparation and Expectations</a:t>
            </a:r>
            <a:endParaRPr sz="2600">
              <a:solidFill>
                <a:srgbClr val="FAE455"/>
              </a:solidFill>
              <a:latin typeface="Proxima Nova"/>
              <a:ea typeface="Proxima Nova"/>
              <a:cs typeface="Proxima Nova"/>
              <a:sym typeface="Proxima Nova"/>
            </a:endParaRPr>
          </a:p>
        </p:txBody>
      </p:sp>
      <p:sp>
        <p:nvSpPr>
          <p:cNvPr id="429" name="Google Shape;429;p42"/>
          <p:cNvSpPr txBox="1"/>
          <p:nvPr/>
        </p:nvSpPr>
        <p:spPr>
          <a:xfrm>
            <a:off x="4930825" y="166500"/>
            <a:ext cx="30957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Group Workshop:</a:t>
            </a:r>
            <a:br>
              <a:rPr lang="en" sz="3800">
                <a:latin typeface="Proxima Nova Extrabold"/>
                <a:ea typeface="Proxima Nova Extrabold"/>
                <a:cs typeface="Proxima Nova Extrabold"/>
                <a:sym typeface="Proxima Nova Extrabold"/>
              </a:rPr>
            </a:br>
            <a:r>
              <a:rPr lang="en" sz="3800">
                <a:solidFill>
                  <a:schemeClr val="lt1"/>
                </a:solidFill>
                <a:latin typeface="Proxima Nova Extrabold"/>
                <a:ea typeface="Proxima Nova Extrabold"/>
                <a:cs typeface="Proxima Nova Extrabold"/>
                <a:sym typeface="Proxima Nova Extrabold"/>
              </a:rPr>
              <a:t>It’s all about</a:t>
            </a:r>
            <a:endParaRPr sz="2600">
              <a:solidFill>
                <a:srgbClr val="FAE455"/>
              </a:solidFill>
              <a:latin typeface="Proxima Nova"/>
              <a:ea typeface="Proxima Nova"/>
              <a:cs typeface="Proxima Nova"/>
              <a:sym typeface="Proxima Nova"/>
            </a:endParaRPr>
          </a:p>
        </p:txBody>
      </p:sp>
      <p:sp>
        <p:nvSpPr>
          <p:cNvPr id="430" name="Google Shape;430;p42"/>
          <p:cNvSpPr txBox="1"/>
          <p:nvPr/>
        </p:nvSpPr>
        <p:spPr>
          <a:xfrm>
            <a:off x="7752900" y="1009350"/>
            <a:ext cx="1543500" cy="1089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7200">
                <a:solidFill>
                  <a:schemeClr val="lt1"/>
                </a:solidFill>
                <a:latin typeface="Vujahday Script"/>
                <a:ea typeface="Vujahday Script"/>
                <a:cs typeface="Vujahday Script"/>
                <a:sym typeface="Vujahday Script"/>
              </a:rPr>
              <a:t>Us!</a:t>
            </a:r>
            <a:endParaRPr sz="2600">
              <a:solidFill>
                <a:srgbClr val="FAE455"/>
              </a:solidFill>
              <a:latin typeface="Proxima Nova"/>
              <a:ea typeface="Proxima Nova"/>
              <a:cs typeface="Proxima Nova"/>
              <a:sym typeface="Proxima Nova"/>
            </a:endParaRPr>
          </a:p>
        </p:txBody>
      </p:sp>
      <p:pic>
        <p:nvPicPr>
          <p:cNvPr id="431" name="Google Shape;431;p42"/>
          <p:cNvPicPr preferRelativeResize="0"/>
          <p:nvPr/>
        </p:nvPicPr>
        <p:blipFill rotWithShape="1">
          <a:blip r:embed="rId3">
            <a:alphaModFix/>
          </a:blip>
          <a:srcRect l="13043" t="34991" b="9809"/>
          <a:stretch/>
        </p:blipFill>
        <p:spPr>
          <a:xfrm flipH="1">
            <a:off x="0" y="0"/>
            <a:ext cx="4727077" cy="4502400"/>
          </a:xfrm>
          <a:prstGeom prst="rect">
            <a:avLst/>
          </a:prstGeom>
          <a:noFill/>
          <a:ln>
            <a:noFill/>
          </a:ln>
        </p:spPr>
      </p:pic>
      <p:pic>
        <p:nvPicPr>
          <p:cNvPr id="432" name="Google Shape;432;p42"/>
          <p:cNvPicPr preferRelativeResize="0"/>
          <p:nvPr/>
        </p:nvPicPr>
        <p:blipFill rotWithShape="1">
          <a:blip r:embed="rId4">
            <a:alphaModFix/>
          </a:blip>
          <a:srcRect b="9518"/>
          <a:stretch/>
        </p:blipFill>
        <p:spPr>
          <a:xfrm>
            <a:off x="2946075" y="3314079"/>
            <a:ext cx="1625924" cy="118832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3"/>
          <p:cNvSpPr txBox="1">
            <a:spLocks noGrp="1"/>
          </p:cNvSpPr>
          <p:nvPr>
            <p:ph type="title"/>
          </p:nvPr>
        </p:nvSpPr>
        <p:spPr>
          <a:xfrm>
            <a:off x="808775" y="630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6427A"/>
                </a:solidFill>
              </a:rPr>
              <a:t>Workshop Objectives</a:t>
            </a:r>
            <a:endParaRPr>
              <a:solidFill>
                <a:srgbClr val="E6427A"/>
              </a:solidFill>
            </a:endParaRPr>
          </a:p>
        </p:txBody>
      </p:sp>
      <p:sp>
        <p:nvSpPr>
          <p:cNvPr id="438" name="Google Shape;438;p43"/>
          <p:cNvSpPr/>
          <p:nvPr/>
        </p:nvSpPr>
        <p:spPr>
          <a:xfrm>
            <a:off x="0" y="-13250"/>
            <a:ext cx="9144000" cy="245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3"/>
          <p:cNvSpPr txBox="1"/>
          <p:nvPr/>
        </p:nvSpPr>
        <p:spPr>
          <a:xfrm>
            <a:off x="813275" y="1480150"/>
            <a:ext cx="7473000" cy="26448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2000">
                <a:solidFill>
                  <a:srgbClr val="000000"/>
                </a:solidFill>
                <a:latin typeface="Proxima Nova"/>
                <a:ea typeface="Proxima Nova"/>
                <a:cs typeface="Proxima Nova"/>
                <a:sym typeface="Proxima Nova"/>
              </a:rPr>
              <a:t>Clients will:</a:t>
            </a:r>
            <a:endParaRPr sz="2000">
              <a:latin typeface="Proxima Nova"/>
              <a:ea typeface="Proxima Nova"/>
              <a:cs typeface="Proxima Nova"/>
              <a:sym typeface="Proxima Nova"/>
            </a:endParaRPr>
          </a:p>
          <a:p>
            <a:pPr marL="457200" lvl="0" indent="-355600" algn="l" rtl="0">
              <a:lnSpc>
                <a:spcPct val="115000"/>
              </a:lnSpc>
              <a:spcBef>
                <a:spcPts val="4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Increase knowledge of HIV and PrEP medication and HIV prevention strategies</a:t>
            </a:r>
            <a:endParaRPr sz="2000">
              <a:solidFill>
                <a:schemeClr val="dk1"/>
              </a:solidFill>
              <a:latin typeface="Proxima Nova"/>
              <a:ea typeface="Proxima Nova"/>
              <a:cs typeface="Proxima Nova"/>
              <a:sym typeface="Proxima Nova"/>
            </a:endParaRPr>
          </a:p>
          <a:p>
            <a:pPr marL="457200" lvl="0" indent="-355600" algn="l" rtl="0">
              <a:lnSpc>
                <a:spcPct val="115000"/>
              </a:lnSpc>
              <a:spcBef>
                <a:spcPts val="3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Increase knowledge of Gender Affirming Care</a:t>
            </a:r>
            <a:endParaRPr sz="2000">
              <a:solidFill>
                <a:schemeClr val="dk1"/>
              </a:solidFill>
              <a:latin typeface="Proxima Nova"/>
              <a:ea typeface="Proxima Nova"/>
              <a:cs typeface="Proxima Nova"/>
              <a:sym typeface="Proxima Nova"/>
            </a:endParaRPr>
          </a:p>
          <a:p>
            <a:pPr marL="457200" lvl="0" indent="-355600" algn="l" rtl="0">
              <a:lnSpc>
                <a:spcPct val="115000"/>
              </a:lnSpc>
              <a:spcBef>
                <a:spcPts val="3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Learn and practice strategies for communicating effectively with health care	providers</a:t>
            </a:r>
            <a:endParaRPr sz="2000">
              <a:solidFill>
                <a:schemeClr val="dk1"/>
              </a:solidFill>
              <a:latin typeface="Proxima Nova"/>
              <a:ea typeface="Proxima Nova"/>
              <a:cs typeface="Proxima Nova"/>
              <a:sym typeface="Proxima Nova"/>
            </a:endParaRPr>
          </a:p>
          <a:p>
            <a:pPr marL="457200" lvl="0" indent="-355600" algn="l" rtl="0">
              <a:lnSpc>
                <a:spcPct val="115000"/>
              </a:lnSpc>
              <a:spcBef>
                <a:spcPts val="300"/>
              </a:spcBef>
              <a:spcAft>
                <a:spcPts val="300"/>
              </a:spcAft>
              <a:buClr>
                <a:schemeClr val="dk1"/>
              </a:buClr>
              <a:buSzPts val="2000"/>
              <a:buFont typeface="Proxima Nova"/>
              <a:buChar char="•"/>
            </a:pPr>
            <a:r>
              <a:rPr lang="en" sz="2000">
                <a:solidFill>
                  <a:schemeClr val="dk1"/>
                </a:solidFill>
                <a:latin typeface="Proxima Nova"/>
                <a:ea typeface="Proxima Nova"/>
                <a:cs typeface="Proxima Nova"/>
                <a:sym typeface="Proxima Nova"/>
              </a:rPr>
              <a:t>Practice Gender Affirmation Exercise</a:t>
            </a:r>
            <a:endParaRPr sz="2000">
              <a:solidFill>
                <a:schemeClr val="dk1"/>
              </a:solidFill>
              <a:latin typeface="Proxima Nova"/>
              <a:ea typeface="Proxima Nova"/>
              <a:cs typeface="Proxima Nova"/>
              <a:sym typeface="Proxima Nova"/>
            </a:endParaRPr>
          </a:p>
        </p:txBody>
      </p:sp>
      <p:sp>
        <p:nvSpPr>
          <p:cNvPr id="440" name="Google Shape;440;p43"/>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GROUP WORKSHOP</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4"/>
          <p:cNvSpPr/>
          <p:nvPr/>
        </p:nvSpPr>
        <p:spPr>
          <a:xfrm>
            <a:off x="4978800" y="1408650"/>
            <a:ext cx="4277100" cy="2865000"/>
          </a:xfrm>
          <a:prstGeom prst="rect">
            <a:avLst/>
          </a:prstGeom>
          <a:noFill/>
          <a:ln w="9525" cap="flat" cmpd="sng">
            <a:solidFill>
              <a:srgbClr val="E642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6" name="Google Shape;446;p44"/>
          <p:cNvPicPr preferRelativeResize="0"/>
          <p:nvPr/>
        </p:nvPicPr>
        <p:blipFill rotWithShape="1">
          <a:blip r:embed="rId3">
            <a:alphaModFix/>
          </a:blip>
          <a:srcRect l="139" r="129"/>
          <a:stretch/>
        </p:blipFill>
        <p:spPr>
          <a:xfrm>
            <a:off x="5062850" y="1470750"/>
            <a:ext cx="4097172" cy="2738159"/>
          </a:xfrm>
          <a:prstGeom prst="rect">
            <a:avLst/>
          </a:prstGeom>
          <a:noFill/>
          <a:ln>
            <a:noFill/>
          </a:ln>
        </p:spPr>
      </p:pic>
      <p:sp>
        <p:nvSpPr>
          <p:cNvPr id="447" name="Google Shape;447;p44"/>
          <p:cNvSpPr txBox="1"/>
          <p:nvPr/>
        </p:nvSpPr>
        <p:spPr>
          <a:xfrm>
            <a:off x="333725" y="1258363"/>
            <a:ext cx="4470300" cy="317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 sz="2000" b="1">
                <a:solidFill>
                  <a:srgbClr val="595959"/>
                </a:solidFill>
                <a:latin typeface="Proxima Nova"/>
                <a:ea typeface="Proxima Nova"/>
                <a:cs typeface="Proxima Nova"/>
                <a:sym typeface="Proxima Nova"/>
              </a:rPr>
              <a:t>Now you generate some preparation questions together!</a:t>
            </a:r>
            <a:endParaRPr sz="2000" b="1">
              <a:solidFill>
                <a:srgbClr val="595959"/>
              </a:solidFill>
              <a:latin typeface="Proxima Nova"/>
              <a:ea typeface="Proxima Nova"/>
              <a:cs typeface="Proxima Nova"/>
              <a:sym typeface="Proxima Nova"/>
            </a:endParaRPr>
          </a:p>
          <a:p>
            <a:pPr marL="228600" lvl="0" indent="-266700" algn="l" rtl="0">
              <a:lnSpc>
                <a:spcPct val="90000"/>
              </a:lnSpc>
              <a:spcBef>
                <a:spcPts val="1000"/>
              </a:spcBef>
              <a:spcAft>
                <a:spcPts val="0"/>
              </a:spcAft>
              <a:buClr>
                <a:srgbClr val="000000"/>
              </a:buClr>
              <a:buSzPts val="2400"/>
              <a:buFont typeface="Proxima Nova"/>
              <a:buChar char="•"/>
            </a:pPr>
            <a:r>
              <a:rPr lang="en" sz="2000">
                <a:solidFill>
                  <a:schemeClr val="dk2"/>
                </a:solidFill>
                <a:latin typeface="Proxima Nova"/>
                <a:ea typeface="Proxima Nova"/>
                <a:cs typeface="Proxima Nova"/>
                <a:sym typeface="Proxima Nova"/>
              </a:rPr>
              <a:t>Who will facilitate your workshop?</a:t>
            </a:r>
            <a:endParaRPr sz="2000">
              <a:solidFill>
                <a:srgbClr val="595959"/>
              </a:solidFill>
              <a:latin typeface="Proxima Nova"/>
              <a:ea typeface="Proxima Nova"/>
              <a:cs typeface="Proxima Nova"/>
              <a:sym typeface="Proxima Nova"/>
            </a:endParaRPr>
          </a:p>
          <a:p>
            <a:pPr marL="228600" lvl="0" indent="-266700" algn="l" rtl="0">
              <a:lnSpc>
                <a:spcPct val="90000"/>
              </a:lnSpc>
              <a:spcBef>
                <a:spcPts val="1000"/>
              </a:spcBef>
              <a:spcAft>
                <a:spcPts val="0"/>
              </a:spcAft>
              <a:buClr>
                <a:srgbClr val="000000"/>
              </a:buClr>
              <a:buSzPts val="2400"/>
              <a:buFont typeface="Proxima Nova"/>
              <a:buChar char="•"/>
            </a:pPr>
            <a:r>
              <a:rPr lang="en" sz="2000">
                <a:solidFill>
                  <a:schemeClr val="dk2"/>
                </a:solidFill>
                <a:latin typeface="Proxima Nova"/>
                <a:ea typeface="Proxima Nova"/>
                <a:cs typeface="Proxima Nova"/>
                <a:sym typeface="Proxima Nova"/>
              </a:rPr>
              <a:t>Where will the workshop be?</a:t>
            </a:r>
            <a:endParaRPr sz="2000">
              <a:solidFill>
                <a:srgbClr val="595959"/>
              </a:solidFill>
              <a:latin typeface="Proxima Nova"/>
              <a:ea typeface="Proxima Nova"/>
              <a:cs typeface="Proxima Nova"/>
              <a:sym typeface="Proxima Nova"/>
            </a:endParaRPr>
          </a:p>
          <a:p>
            <a:pPr marL="228600" lvl="0" indent="-266700" algn="l" rtl="0">
              <a:lnSpc>
                <a:spcPct val="90000"/>
              </a:lnSpc>
              <a:spcBef>
                <a:spcPts val="1000"/>
              </a:spcBef>
              <a:spcAft>
                <a:spcPts val="300"/>
              </a:spcAft>
              <a:buClr>
                <a:srgbClr val="000000"/>
              </a:buClr>
              <a:buSzPts val="2400"/>
              <a:buFont typeface="Proxima Nova"/>
              <a:buChar char="•"/>
            </a:pPr>
            <a:r>
              <a:rPr lang="en" sz="2000">
                <a:solidFill>
                  <a:schemeClr val="dk2"/>
                </a:solidFill>
                <a:latin typeface="Proxima Nova"/>
                <a:ea typeface="Proxima Nova"/>
                <a:cs typeface="Proxima Nova"/>
                <a:sym typeface="Proxima Nova"/>
              </a:rPr>
              <a:t>Do you have a gender affirming HIV care provider that is also knowledgeable about PrEp treatment that will co-facilitate?</a:t>
            </a:r>
            <a:endParaRPr sz="2000">
              <a:solidFill>
                <a:srgbClr val="595959"/>
              </a:solidFill>
              <a:latin typeface="Proxima Nova"/>
              <a:ea typeface="Proxima Nova"/>
              <a:cs typeface="Proxima Nova"/>
              <a:sym typeface="Proxima Nova"/>
            </a:endParaRPr>
          </a:p>
        </p:txBody>
      </p:sp>
      <p:sp>
        <p:nvSpPr>
          <p:cNvPr id="448" name="Google Shape;448;p44"/>
          <p:cNvSpPr/>
          <p:nvPr/>
        </p:nvSpPr>
        <p:spPr>
          <a:xfrm>
            <a:off x="0" y="-13250"/>
            <a:ext cx="9144000" cy="245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GROUP WORKSHOP</a:t>
            </a:r>
            <a:endParaRPr sz="1800">
              <a:solidFill>
                <a:schemeClr val="lt1"/>
              </a:solidFill>
              <a:latin typeface="Proxima Nova"/>
              <a:ea typeface="Proxima Nova"/>
              <a:cs typeface="Proxima Nova"/>
              <a:sym typeface="Proxima Nova"/>
            </a:endParaRPr>
          </a:p>
        </p:txBody>
      </p:sp>
      <p:sp>
        <p:nvSpPr>
          <p:cNvPr id="450" name="Google Shape;450;p44"/>
          <p:cNvSpPr txBox="1">
            <a:spLocks noGrp="1"/>
          </p:cNvSpPr>
          <p:nvPr>
            <p:ph type="title"/>
          </p:nvPr>
        </p:nvSpPr>
        <p:spPr>
          <a:xfrm>
            <a:off x="337650" y="564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6427A"/>
                </a:solidFill>
              </a:rPr>
              <a:t>Preparation</a:t>
            </a:r>
            <a:endParaRPr>
              <a:solidFill>
                <a:srgbClr val="E6427A"/>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5"/>
          <p:cNvSpPr txBox="1"/>
          <p:nvPr/>
        </p:nvSpPr>
        <p:spPr>
          <a:xfrm>
            <a:off x="1217075" y="513850"/>
            <a:ext cx="78540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E6427A"/>
                </a:solidFill>
                <a:latin typeface="Proxima Nova"/>
                <a:ea typeface="Proxima Nova"/>
                <a:cs typeface="Proxima Nova"/>
                <a:sym typeface="Proxima Nova"/>
              </a:rPr>
              <a:t>Expectations: Activity 1</a:t>
            </a:r>
            <a:br>
              <a:rPr lang="en" sz="2800" b="1">
                <a:solidFill>
                  <a:srgbClr val="E6427A"/>
                </a:solidFill>
                <a:latin typeface="Proxima Nova"/>
                <a:ea typeface="Proxima Nova"/>
                <a:cs typeface="Proxima Nova"/>
                <a:sym typeface="Proxima Nova"/>
              </a:rPr>
            </a:br>
            <a:r>
              <a:rPr lang="en" sz="2800" b="1">
                <a:solidFill>
                  <a:srgbClr val="E6427A"/>
                </a:solidFill>
                <a:latin typeface="Proxima Nova"/>
                <a:ea typeface="Proxima Nova"/>
                <a:cs typeface="Proxima Nova"/>
                <a:sym typeface="Proxima Nova"/>
              </a:rPr>
              <a:t>Welcome &amp; Introductions</a:t>
            </a:r>
            <a:endParaRPr sz="2800" b="1">
              <a:solidFill>
                <a:srgbClr val="E6427A"/>
              </a:solidFill>
              <a:latin typeface="Proxima Nova"/>
              <a:ea typeface="Proxima Nova"/>
              <a:cs typeface="Proxima Nova"/>
              <a:sym typeface="Proxima Nova"/>
            </a:endParaRPr>
          </a:p>
        </p:txBody>
      </p:sp>
      <p:sp>
        <p:nvSpPr>
          <p:cNvPr id="456" name="Google Shape;456;p45"/>
          <p:cNvSpPr txBox="1"/>
          <p:nvPr/>
        </p:nvSpPr>
        <p:spPr>
          <a:xfrm>
            <a:off x="330725" y="1838350"/>
            <a:ext cx="2792100" cy="2568900"/>
          </a:xfrm>
          <a:prstGeom prst="rect">
            <a:avLst/>
          </a:prstGeom>
          <a:noFill/>
          <a:ln>
            <a:noFill/>
          </a:ln>
        </p:spPr>
        <p:txBody>
          <a:bodyPr spcFirstLastPara="1" wrap="square" lIns="91425" tIns="45700" rIns="91425" bIns="45700" anchor="t" anchorCtr="0">
            <a:normAutofit lnSpcReduction="10000"/>
          </a:bodyPr>
          <a:lstStyle/>
          <a:p>
            <a:pPr marL="228600" lvl="0" indent="-241300" algn="l" rtl="0">
              <a:lnSpc>
                <a:spcPct val="100000"/>
              </a:lnSpc>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Explain participant workshop packet</a:t>
            </a:r>
            <a:endParaRPr sz="1600">
              <a:solidFill>
                <a:schemeClr val="dk2"/>
              </a:solidFill>
              <a:latin typeface="Proxima Nova"/>
              <a:ea typeface="Proxima Nova"/>
              <a:cs typeface="Proxima Nova"/>
              <a:sym typeface="Proxima Nova"/>
            </a:endParaRPr>
          </a:p>
          <a:p>
            <a:pPr marL="228600" lvl="0" indent="-241300" algn="l" rtl="0">
              <a:lnSpc>
                <a:spcPct val="100000"/>
              </a:lnSpc>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Review agenda/timeline, including breaks</a:t>
            </a:r>
            <a:endParaRPr sz="1600">
              <a:solidFill>
                <a:schemeClr val="dk2"/>
              </a:solidFill>
              <a:latin typeface="Proxima Nova"/>
              <a:ea typeface="Proxima Nova"/>
              <a:cs typeface="Proxima Nova"/>
              <a:sym typeface="Proxima Nova"/>
            </a:endParaRPr>
          </a:p>
          <a:p>
            <a:pPr marL="228600" lvl="0" indent="-241300" algn="l" rtl="0">
              <a:lnSpc>
                <a:spcPct val="100000"/>
              </a:lnSpc>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Discuss logistics (e.g., turn off cell phones, bathrooms,  use, getting in and out of building, review weapons and drug and alcohol policy, etc.)</a:t>
            </a:r>
            <a:endParaRPr sz="1600">
              <a:solidFill>
                <a:schemeClr val="dk2"/>
              </a:solidFill>
              <a:latin typeface="Proxima Nova"/>
              <a:ea typeface="Proxima Nova"/>
              <a:cs typeface="Proxima Nova"/>
              <a:sym typeface="Proxima Nova"/>
            </a:endParaRPr>
          </a:p>
        </p:txBody>
      </p:sp>
      <p:pic>
        <p:nvPicPr>
          <p:cNvPr id="457" name="Google Shape;457;p45"/>
          <p:cNvPicPr preferRelativeResize="0"/>
          <p:nvPr/>
        </p:nvPicPr>
        <p:blipFill>
          <a:blip r:embed="rId3">
            <a:alphaModFix/>
          </a:blip>
          <a:stretch>
            <a:fillRect/>
          </a:stretch>
        </p:blipFill>
        <p:spPr>
          <a:xfrm>
            <a:off x="167646" y="365825"/>
            <a:ext cx="900750" cy="966249"/>
          </a:xfrm>
          <a:prstGeom prst="rect">
            <a:avLst/>
          </a:prstGeom>
          <a:noFill/>
          <a:ln>
            <a:noFill/>
          </a:ln>
        </p:spPr>
      </p:pic>
      <p:sp>
        <p:nvSpPr>
          <p:cNvPr id="458" name="Google Shape;458;p45"/>
          <p:cNvSpPr/>
          <p:nvPr/>
        </p:nvSpPr>
        <p:spPr>
          <a:xfrm>
            <a:off x="0" y="-13250"/>
            <a:ext cx="9144000" cy="245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GROUP WORKSHOP</a:t>
            </a:r>
            <a:endParaRPr sz="1800">
              <a:solidFill>
                <a:schemeClr val="lt1"/>
              </a:solidFill>
              <a:latin typeface="Proxima Nova"/>
              <a:ea typeface="Proxima Nova"/>
              <a:cs typeface="Proxima Nova"/>
              <a:sym typeface="Proxima Nova"/>
            </a:endParaRPr>
          </a:p>
        </p:txBody>
      </p:sp>
      <p:sp>
        <p:nvSpPr>
          <p:cNvPr id="460" name="Google Shape;460;p45"/>
          <p:cNvSpPr txBox="1"/>
          <p:nvPr/>
        </p:nvSpPr>
        <p:spPr>
          <a:xfrm>
            <a:off x="3454425" y="1838350"/>
            <a:ext cx="2605800" cy="2568900"/>
          </a:xfrm>
          <a:prstGeom prst="rect">
            <a:avLst/>
          </a:prstGeom>
          <a:noFill/>
          <a:ln>
            <a:noFill/>
          </a:ln>
        </p:spPr>
        <p:txBody>
          <a:bodyPr spcFirstLastPara="1" wrap="square" lIns="91425" tIns="45700" rIns="91425" bIns="45700" anchor="t" anchorCtr="0">
            <a:normAutofit lnSpcReduction="10000"/>
          </a:bodyPr>
          <a:lstStyle/>
          <a:p>
            <a:pPr marL="228600" lvl="0" indent="-241300" algn="l" rtl="0">
              <a:spcBef>
                <a:spcPts val="0"/>
              </a:spcBef>
              <a:spcAft>
                <a:spcPts val="0"/>
              </a:spcAft>
              <a:buClr>
                <a:srgbClr val="E6427A"/>
              </a:buClr>
              <a:buSzPts val="2000"/>
              <a:buFont typeface="Proxima Nova"/>
              <a:buChar char="•"/>
            </a:pPr>
            <a:r>
              <a:rPr lang="en" sz="1600" b="1">
                <a:solidFill>
                  <a:srgbClr val="E6427A"/>
                </a:solidFill>
                <a:latin typeface="Proxima Nova"/>
                <a:ea typeface="Proxima Nova"/>
                <a:cs typeface="Proxima Nova"/>
                <a:sym typeface="Proxima Nova"/>
              </a:rPr>
              <a:t>Ground rules for discussion:</a:t>
            </a:r>
            <a:endParaRPr sz="1600" b="1">
              <a:solidFill>
                <a:srgbClr val="E6427A"/>
              </a:solidFill>
              <a:latin typeface="Proxima Nova"/>
              <a:ea typeface="Proxima Nova"/>
              <a:cs typeface="Proxima Nova"/>
              <a:sym typeface="Proxima Nova"/>
            </a:endParaRPr>
          </a:p>
          <a:p>
            <a:pPr marL="228600" lvl="0" indent="-241300" algn="l" rtl="0">
              <a:spcBef>
                <a:spcPts val="0"/>
              </a:spcBef>
              <a:spcAft>
                <a:spcPts val="0"/>
              </a:spcAft>
              <a:buClr>
                <a:srgbClr val="E6427A"/>
              </a:buClr>
              <a:buSzPts val="2000"/>
              <a:buFont typeface="Proxima Nova"/>
              <a:buChar char="•"/>
            </a:pPr>
            <a:r>
              <a:rPr lang="en" sz="1600">
                <a:solidFill>
                  <a:srgbClr val="E6427A"/>
                </a:solidFill>
                <a:latin typeface="Proxima Nova"/>
                <a:ea typeface="Proxima Nova"/>
                <a:cs typeface="Proxima Nova"/>
                <a:sym typeface="Proxima Nova"/>
              </a:rPr>
              <a:t>Need for safety and respecting difference</a:t>
            </a:r>
            <a:endParaRPr sz="1600">
              <a:solidFill>
                <a:srgbClr val="E6427A"/>
              </a:solidFill>
              <a:latin typeface="Proxima Nova"/>
              <a:ea typeface="Proxima Nova"/>
              <a:cs typeface="Proxima Nova"/>
              <a:sym typeface="Proxima Nova"/>
            </a:endParaRPr>
          </a:p>
          <a:p>
            <a:pPr marL="228600" lvl="0" indent="-241300" algn="l" rtl="0">
              <a:spcBef>
                <a:spcPts val="0"/>
              </a:spcBef>
              <a:spcAft>
                <a:spcPts val="0"/>
              </a:spcAft>
              <a:buClr>
                <a:srgbClr val="E6427A"/>
              </a:buClr>
              <a:buSzPts val="2000"/>
              <a:buFont typeface="Proxima Nova"/>
              <a:buChar char="•"/>
            </a:pPr>
            <a:r>
              <a:rPr lang="en" sz="1600">
                <a:solidFill>
                  <a:srgbClr val="E6427A"/>
                </a:solidFill>
                <a:latin typeface="Proxima Nova"/>
                <a:ea typeface="Proxima Nova"/>
                <a:cs typeface="Proxima Nova"/>
                <a:sym typeface="Proxima Nova"/>
              </a:rPr>
              <a:t>Confidentiality and limits to confidentiality</a:t>
            </a:r>
            <a:endParaRPr sz="1600">
              <a:solidFill>
                <a:srgbClr val="E6427A"/>
              </a:solidFill>
              <a:latin typeface="Proxima Nova"/>
              <a:ea typeface="Proxima Nova"/>
              <a:cs typeface="Proxima Nova"/>
              <a:sym typeface="Proxima Nova"/>
            </a:endParaRPr>
          </a:p>
          <a:p>
            <a:pPr marL="228600" lvl="0" indent="-241300" algn="l" rtl="0">
              <a:spcBef>
                <a:spcPts val="0"/>
              </a:spcBef>
              <a:spcAft>
                <a:spcPts val="0"/>
              </a:spcAft>
              <a:buClr>
                <a:srgbClr val="E6427A"/>
              </a:buClr>
              <a:buSzPts val="2000"/>
              <a:buFont typeface="Proxima Nova"/>
              <a:buChar char="•"/>
            </a:pPr>
            <a:r>
              <a:rPr lang="en" sz="1600">
                <a:solidFill>
                  <a:srgbClr val="E6427A"/>
                </a:solidFill>
                <a:latin typeface="Proxima Nova"/>
                <a:ea typeface="Proxima Nova"/>
                <a:cs typeface="Proxima Nova"/>
                <a:sym typeface="Proxima Nova"/>
              </a:rPr>
              <a:t>Right to Pass</a:t>
            </a:r>
            <a:endParaRPr sz="1600">
              <a:solidFill>
                <a:srgbClr val="E6427A"/>
              </a:solidFill>
              <a:latin typeface="Proxima Nova"/>
              <a:ea typeface="Proxima Nova"/>
              <a:cs typeface="Proxima Nova"/>
              <a:sym typeface="Proxima Nova"/>
            </a:endParaRPr>
          </a:p>
          <a:p>
            <a:pPr marL="228600" lvl="0" indent="-241300" algn="l" rtl="0">
              <a:spcBef>
                <a:spcPts val="0"/>
              </a:spcBef>
              <a:spcAft>
                <a:spcPts val="0"/>
              </a:spcAft>
              <a:buClr>
                <a:srgbClr val="E6427A"/>
              </a:buClr>
              <a:buSzPts val="2000"/>
              <a:buFont typeface="Proxima Nova"/>
              <a:buChar char="•"/>
            </a:pPr>
            <a:r>
              <a:rPr lang="en" sz="1600">
                <a:solidFill>
                  <a:srgbClr val="E6427A"/>
                </a:solidFill>
                <a:latin typeface="Proxima Nova"/>
                <a:ea typeface="Proxima Nova"/>
                <a:cs typeface="Proxima Nova"/>
                <a:sym typeface="Proxima Nova"/>
              </a:rPr>
              <a:t>What to do if feeling overwhelmed /triggered</a:t>
            </a:r>
            <a:endParaRPr sz="1600">
              <a:solidFill>
                <a:srgbClr val="E6427A"/>
              </a:solidFill>
              <a:latin typeface="Proxima Nova"/>
              <a:ea typeface="Proxima Nova"/>
              <a:cs typeface="Proxima Nova"/>
              <a:sym typeface="Proxima Nova"/>
            </a:endParaRPr>
          </a:p>
        </p:txBody>
      </p:sp>
      <p:sp>
        <p:nvSpPr>
          <p:cNvPr id="461" name="Google Shape;461;p45"/>
          <p:cNvSpPr txBox="1"/>
          <p:nvPr/>
        </p:nvSpPr>
        <p:spPr>
          <a:xfrm>
            <a:off x="6365025" y="1838350"/>
            <a:ext cx="2363700" cy="2568900"/>
          </a:xfrm>
          <a:prstGeom prst="rect">
            <a:avLst/>
          </a:prstGeom>
          <a:noFill/>
          <a:ln>
            <a:noFill/>
          </a:ln>
        </p:spPr>
        <p:txBody>
          <a:bodyPr spcFirstLastPara="1" wrap="square" lIns="91425" tIns="45700" rIns="91425" bIns="45700" anchor="t" anchorCtr="0">
            <a:normAutofit lnSpcReduction="10000"/>
          </a:bodyPr>
          <a:lstStyle/>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Payment procedures if participation in Healthy Divas is incentivized</a:t>
            </a:r>
            <a:endParaRPr sz="1600">
              <a:solidFill>
                <a:schemeClr val="dk2"/>
              </a:solidFill>
              <a:latin typeface="Proxima Nova"/>
              <a:ea typeface="Proxima Nova"/>
              <a:cs typeface="Proxima Nova"/>
              <a:sym typeface="Proxima Nova"/>
            </a:endParaRPr>
          </a:p>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Explain reference materials</a:t>
            </a:r>
            <a:endParaRPr sz="1600">
              <a:solidFill>
                <a:schemeClr val="dk2"/>
              </a:solidFill>
              <a:latin typeface="Proxima Nova"/>
              <a:ea typeface="Proxima Nova"/>
              <a:cs typeface="Proxima Nova"/>
              <a:sym typeface="Proxima Nova"/>
            </a:endParaRPr>
          </a:p>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Answer participant questions about anything covered thus far</a:t>
            </a:r>
            <a:endParaRPr sz="1600">
              <a:solidFill>
                <a:schemeClr val="dk2"/>
              </a:solidFill>
              <a:latin typeface="Proxima Nova"/>
              <a:ea typeface="Proxima Nova"/>
              <a:cs typeface="Proxima Nova"/>
              <a:sym typeface="Proxima Nov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6"/>
          <p:cNvSpPr txBox="1"/>
          <p:nvPr/>
        </p:nvSpPr>
        <p:spPr>
          <a:xfrm>
            <a:off x="1217075" y="513850"/>
            <a:ext cx="78540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Expectations:</a:t>
            </a:r>
            <a:br>
              <a:rPr lang="en" sz="2800" b="1">
                <a:solidFill>
                  <a:srgbClr val="262626"/>
                </a:solidFill>
                <a:latin typeface="Proxima Nova"/>
                <a:ea typeface="Proxima Nova"/>
                <a:cs typeface="Proxima Nova"/>
                <a:sym typeface="Proxima Nova"/>
              </a:rPr>
            </a:br>
            <a:r>
              <a:rPr lang="en" sz="2800" b="1">
                <a:solidFill>
                  <a:srgbClr val="E6427A"/>
                </a:solidFill>
                <a:latin typeface="Proxima Nova"/>
                <a:ea typeface="Proxima Nova"/>
                <a:cs typeface="Proxima Nova"/>
                <a:sym typeface="Proxima Nova"/>
              </a:rPr>
              <a:t>Engage and Support Participants</a:t>
            </a:r>
            <a:endParaRPr sz="2800" b="1">
              <a:solidFill>
                <a:srgbClr val="E6427A"/>
              </a:solidFill>
              <a:latin typeface="Proxima Nova"/>
              <a:ea typeface="Proxima Nova"/>
              <a:cs typeface="Proxima Nova"/>
              <a:sym typeface="Proxima Nova"/>
            </a:endParaRPr>
          </a:p>
        </p:txBody>
      </p:sp>
      <p:sp>
        <p:nvSpPr>
          <p:cNvPr id="467" name="Google Shape;467;p46"/>
          <p:cNvSpPr txBox="1"/>
          <p:nvPr/>
        </p:nvSpPr>
        <p:spPr>
          <a:xfrm>
            <a:off x="630300" y="2571750"/>
            <a:ext cx="8080200" cy="1729500"/>
          </a:xfrm>
          <a:prstGeom prst="rect">
            <a:avLst/>
          </a:prstGeom>
          <a:noFill/>
          <a:ln>
            <a:noFill/>
          </a:ln>
        </p:spPr>
        <p:txBody>
          <a:bodyPr spcFirstLastPara="1" wrap="square" lIns="91425" tIns="45700" rIns="91425" bIns="45700" anchor="t" anchorCtr="0">
            <a:normAutofit/>
          </a:bodyPr>
          <a:lstStyle/>
          <a:p>
            <a:pPr marL="228600" lvl="0" indent="-241300" algn="l" rtl="0">
              <a:spcBef>
                <a:spcPts val="100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Engage participants in discussion around specific barriers (who, what, where why).</a:t>
            </a:r>
            <a:endParaRPr sz="1600">
              <a:solidFill>
                <a:schemeClr val="dk2"/>
              </a:solidFill>
              <a:latin typeface="Proxima Nova"/>
              <a:ea typeface="Proxima Nova"/>
              <a:cs typeface="Proxima Nova"/>
              <a:sym typeface="Proxima Nova"/>
            </a:endParaRPr>
          </a:p>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Engage participants in discussion of possible solution to barrier.</a:t>
            </a:r>
            <a:endParaRPr sz="1600">
              <a:solidFill>
                <a:schemeClr val="dk2"/>
              </a:solidFill>
              <a:latin typeface="Proxima Nova"/>
              <a:ea typeface="Proxima Nova"/>
              <a:cs typeface="Proxima Nova"/>
              <a:sym typeface="Proxima Nova"/>
            </a:endParaRPr>
          </a:p>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Help participants identify what she considers the best solution.</a:t>
            </a:r>
            <a:endParaRPr sz="1600">
              <a:solidFill>
                <a:schemeClr val="dk2"/>
              </a:solidFill>
              <a:latin typeface="Proxima Nova"/>
              <a:ea typeface="Proxima Nova"/>
              <a:cs typeface="Proxima Nova"/>
              <a:sym typeface="Proxima Nova"/>
            </a:endParaRPr>
          </a:p>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Explore why participants feels this is the best solution.</a:t>
            </a:r>
            <a:endParaRPr sz="1600">
              <a:solidFill>
                <a:schemeClr val="dk2"/>
              </a:solidFill>
              <a:latin typeface="Proxima Nova"/>
              <a:ea typeface="Proxima Nova"/>
              <a:cs typeface="Proxima Nova"/>
              <a:sym typeface="Proxima Nova"/>
            </a:endParaRPr>
          </a:p>
          <a:p>
            <a:pPr marL="228600" lvl="0" indent="-241300" algn="l" rtl="0">
              <a:spcBef>
                <a:spcPts val="0"/>
              </a:spcBef>
              <a:spcAft>
                <a:spcPts val="0"/>
              </a:spcAft>
              <a:buClr>
                <a:schemeClr val="dk1"/>
              </a:buClr>
              <a:buSzPts val="2000"/>
              <a:buFont typeface="Proxima Nova"/>
              <a:buChar char="•"/>
            </a:pPr>
            <a:r>
              <a:rPr lang="en" sz="1600">
                <a:solidFill>
                  <a:schemeClr val="dk2"/>
                </a:solidFill>
                <a:latin typeface="Proxima Nova"/>
                <a:ea typeface="Proxima Nova"/>
                <a:cs typeface="Proxima Nova"/>
                <a:sym typeface="Proxima Nova"/>
              </a:rPr>
              <a:t>Develop a plan that promotes future conversations of empowering sisterhood.</a:t>
            </a:r>
            <a:endParaRPr sz="1600">
              <a:solidFill>
                <a:schemeClr val="dk2"/>
              </a:solidFill>
              <a:latin typeface="Proxima Nova"/>
              <a:ea typeface="Proxima Nova"/>
              <a:cs typeface="Proxima Nova"/>
              <a:sym typeface="Proxima Nova"/>
            </a:endParaRPr>
          </a:p>
        </p:txBody>
      </p:sp>
      <p:pic>
        <p:nvPicPr>
          <p:cNvPr id="468" name="Google Shape;468;p46"/>
          <p:cNvPicPr preferRelativeResize="0"/>
          <p:nvPr/>
        </p:nvPicPr>
        <p:blipFill>
          <a:blip r:embed="rId3">
            <a:alphaModFix/>
          </a:blip>
          <a:stretch>
            <a:fillRect/>
          </a:stretch>
        </p:blipFill>
        <p:spPr>
          <a:xfrm>
            <a:off x="167646" y="365825"/>
            <a:ext cx="900750" cy="966249"/>
          </a:xfrm>
          <a:prstGeom prst="rect">
            <a:avLst/>
          </a:prstGeom>
          <a:noFill/>
          <a:ln>
            <a:noFill/>
          </a:ln>
        </p:spPr>
      </p:pic>
      <p:sp>
        <p:nvSpPr>
          <p:cNvPr id="469" name="Google Shape;469;p46"/>
          <p:cNvSpPr/>
          <p:nvPr/>
        </p:nvSpPr>
        <p:spPr>
          <a:xfrm>
            <a:off x="0" y="-13250"/>
            <a:ext cx="9144000" cy="245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6"/>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GROUP WORKSHOP</a:t>
            </a:r>
            <a:endParaRPr sz="1800">
              <a:solidFill>
                <a:schemeClr val="lt1"/>
              </a:solidFill>
              <a:latin typeface="Proxima Nova"/>
              <a:ea typeface="Proxima Nova"/>
              <a:cs typeface="Proxima Nova"/>
              <a:sym typeface="Proxima Nova"/>
            </a:endParaRPr>
          </a:p>
        </p:txBody>
      </p:sp>
      <p:sp>
        <p:nvSpPr>
          <p:cNvPr id="471" name="Google Shape;471;p46"/>
          <p:cNvSpPr txBox="1"/>
          <p:nvPr/>
        </p:nvSpPr>
        <p:spPr>
          <a:xfrm>
            <a:off x="709775" y="1654475"/>
            <a:ext cx="80802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 sz="1800" b="1">
                <a:solidFill>
                  <a:srgbClr val="E6427A"/>
                </a:solidFill>
                <a:latin typeface="Proxima Nova"/>
                <a:ea typeface="Proxima Nova"/>
                <a:cs typeface="Proxima Nova"/>
                <a:sym typeface="Proxima Nova"/>
              </a:rPr>
              <a:t>Engage participants in problem solving around any potential barriers to successfully attending and participating in the workshop with their peers.</a:t>
            </a:r>
            <a:endParaRPr sz="1800" b="1">
              <a:solidFill>
                <a:srgbClr val="E6427A"/>
              </a:solidFill>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7"/>
          <p:cNvSpPr txBox="1"/>
          <p:nvPr/>
        </p:nvSpPr>
        <p:spPr>
          <a:xfrm>
            <a:off x="519275" y="401125"/>
            <a:ext cx="5333400" cy="53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Workshop Content</a:t>
            </a:r>
            <a:endParaRPr sz="2800" b="1">
              <a:solidFill>
                <a:srgbClr val="E6427A"/>
              </a:solidFill>
              <a:latin typeface="Proxima Nova"/>
              <a:ea typeface="Proxima Nova"/>
              <a:cs typeface="Proxima Nova"/>
              <a:sym typeface="Proxima Nova"/>
            </a:endParaRPr>
          </a:p>
        </p:txBody>
      </p:sp>
      <p:pic>
        <p:nvPicPr>
          <p:cNvPr id="477" name="Google Shape;477;p47"/>
          <p:cNvPicPr preferRelativeResize="0"/>
          <p:nvPr/>
        </p:nvPicPr>
        <p:blipFill rotWithShape="1">
          <a:blip r:embed="rId3">
            <a:alphaModFix/>
          </a:blip>
          <a:srcRect b="6846"/>
          <a:stretch/>
        </p:blipFill>
        <p:spPr>
          <a:xfrm>
            <a:off x="705596" y="1507188"/>
            <a:ext cx="315154" cy="314926"/>
          </a:xfrm>
          <a:prstGeom prst="rect">
            <a:avLst/>
          </a:prstGeom>
          <a:noFill/>
          <a:ln>
            <a:noFill/>
          </a:ln>
        </p:spPr>
      </p:pic>
      <p:sp>
        <p:nvSpPr>
          <p:cNvPr id="478" name="Google Shape;478;p47"/>
          <p:cNvSpPr/>
          <p:nvPr/>
        </p:nvSpPr>
        <p:spPr>
          <a:xfrm>
            <a:off x="0" y="-13250"/>
            <a:ext cx="9144000" cy="245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7"/>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GROUP WORKSHOP</a:t>
            </a:r>
            <a:endParaRPr sz="1800">
              <a:solidFill>
                <a:schemeClr val="lt1"/>
              </a:solidFill>
              <a:latin typeface="Proxima Nova"/>
              <a:ea typeface="Proxima Nova"/>
              <a:cs typeface="Proxima Nova"/>
              <a:sym typeface="Proxima Nova"/>
            </a:endParaRPr>
          </a:p>
        </p:txBody>
      </p:sp>
      <p:sp>
        <p:nvSpPr>
          <p:cNvPr id="480" name="Google Shape;480;p47"/>
          <p:cNvSpPr txBox="1"/>
          <p:nvPr/>
        </p:nvSpPr>
        <p:spPr>
          <a:xfrm>
            <a:off x="1091750" y="969100"/>
            <a:ext cx="6899400" cy="367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 sz="1800" b="1">
                <a:solidFill>
                  <a:srgbClr val="E6427A"/>
                </a:solidFill>
                <a:latin typeface="Proxima Nova"/>
                <a:ea typeface="Proxima Nova"/>
                <a:cs typeface="Proxima Nova"/>
                <a:sym typeface="Proxima Nova"/>
              </a:rPr>
              <a:t>Activity 1:</a:t>
            </a:r>
            <a:r>
              <a:rPr lang="en" sz="1800">
                <a:solidFill>
                  <a:srgbClr val="595959"/>
                </a:solidFill>
                <a:latin typeface="Proxima Nova"/>
                <a:ea typeface="Proxima Nova"/>
                <a:cs typeface="Proxima Nova"/>
                <a:sym typeface="Proxima Nova"/>
              </a:rPr>
              <a:t> Welcome and Introduction </a:t>
            </a:r>
            <a:endParaRPr sz="1800">
              <a:solidFill>
                <a:srgbClr val="595959"/>
              </a:solidFill>
              <a:latin typeface="Proxima Nova"/>
              <a:ea typeface="Proxima Nova"/>
              <a:cs typeface="Proxima Nova"/>
              <a:sym typeface="Proxima Nova"/>
            </a:endParaRPr>
          </a:p>
          <a:p>
            <a:pPr marL="0" lvl="0" indent="0" algn="l" rtl="0">
              <a:lnSpc>
                <a:spcPct val="150000"/>
              </a:lnSpc>
              <a:spcBef>
                <a:spcPts val="500"/>
              </a:spcBef>
              <a:spcAft>
                <a:spcPts val="0"/>
              </a:spcAft>
              <a:buClr>
                <a:schemeClr val="dk1"/>
              </a:buClr>
              <a:buSzPts val="1100"/>
              <a:buFont typeface="Arial"/>
              <a:buNone/>
            </a:pPr>
            <a:r>
              <a:rPr lang="en" sz="1800" b="1">
                <a:solidFill>
                  <a:srgbClr val="E6427A"/>
                </a:solidFill>
                <a:latin typeface="Proxima Nova"/>
                <a:ea typeface="Proxima Nova"/>
                <a:cs typeface="Proxima Nova"/>
                <a:sym typeface="Proxima Nova"/>
              </a:rPr>
              <a:t>Activity 2:</a:t>
            </a:r>
            <a:r>
              <a:rPr lang="en" sz="1800">
                <a:solidFill>
                  <a:srgbClr val="595959"/>
                </a:solidFill>
                <a:latin typeface="Proxima Nova"/>
                <a:ea typeface="Proxima Nova"/>
                <a:cs typeface="Proxima Nova"/>
                <a:sym typeface="Proxima Nova"/>
              </a:rPr>
              <a:t> Creating client concerns and questions list </a:t>
            </a:r>
            <a:endParaRPr sz="1800">
              <a:solidFill>
                <a:srgbClr val="595959"/>
              </a:solidFill>
              <a:latin typeface="Proxima Nova"/>
              <a:ea typeface="Proxima Nova"/>
              <a:cs typeface="Proxima Nova"/>
              <a:sym typeface="Proxima Nova"/>
            </a:endParaRPr>
          </a:p>
          <a:p>
            <a:pPr marL="0" lvl="0" indent="0" algn="l" rtl="0">
              <a:lnSpc>
                <a:spcPct val="150000"/>
              </a:lnSpc>
              <a:spcBef>
                <a:spcPts val="500"/>
              </a:spcBef>
              <a:spcAft>
                <a:spcPts val="0"/>
              </a:spcAft>
              <a:buClr>
                <a:schemeClr val="dk1"/>
              </a:buClr>
              <a:buSzPts val="1100"/>
              <a:buFont typeface="Arial"/>
              <a:buNone/>
            </a:pPr>
            <a:r>
              <a:rPr lang="en" sz="1800" b="1">
                <a:solidFill>
                  <a:srgbClr val="E6427A"/>
                </a:solidFill>
                <a:latin typeface="Proxima Nova"/>
                <a:ea typeface="Proxima Nova"/>
                <a:cs typeface="Proxima Nova"/>
                <a:sym typeface="Proxima Nova"/>
              </a:rPr>
              <a:t>Activity 3:</a:t>
            </a:r>
            <a:r>
              <a:rPr lang="en" sz="1800">
                <a:solidFill>
                  <a:srgbClr val="595959"/>
                </a:solidFill>
                <a:latin typeface="Proxima Nova"/>
                <a:ea typeface="Proxima Nova"/>
                <a:cs typeface="Proxima Nova"/>
                <a:sym typeface="Proxima Nova"/>
              </a:rPr>
              <a:t> Gender treatment overview </a:t>
            </a:r>
            <a:endParaRPr sz="1800">
              <a:solidFill>
                <a:srgbClr val="595959"/>
              </a:solidFill>
              <a:latin typeface="Proxima Nova"/>
              <a:ea typeface="Proxima Nova"/>
              <a:cs typeface="Proxima Nova"/>
              <a:sym typeface="Proxima Nova"/>
            </a:endParaRPr>
          </a:p>
          <a:p>
            <a:pPr marL="0" lvl="0" indent="0" algn="l" rtl="0">
              <a:lnSpc>
                <a:spcPct val="150000"/>
              </a:lnSpc>
              <a:spcBef>
                <a:spcPts val="500"/>
              </a:spcBef>
              <a:spcAft>
                <a:spcPts val="0"/>
              </a:spcAft>
              <a:buClr>
                <a:schemeClr val="dk1"/>
              </a:buClr>
              <a:buSzPts val="1100"/>
              <a:buFont typeface="Arial"/>
              <a:buNone/>
            </a:pPr>
            <a:r>
              <a:rPr lang="en" sz="1800" b="1">
                <a:solidFill>
                  <a:srgbClr val="E6427A"/>
                </a:solidFill>
                <a:latin typeface="Proxima Nova"/>
                <a:ea typeface="Proxima Nova"/>
                <a:cs typeface="Proxima Nova"/>
                <a:sym typeface="Proxima Nova"/>
              </a:rPr>
              <a:t>BREAK</a:t>
            </a:r>
            <a:endParaRPr sz="1800" b="1">
              <a:solidFill>
                <a:srgbClr val="E6427A"/>
              </a:solidFill>
              <a:latin typeface="Proxima Nova"/>
              <a:ea typeface="Proxima Nova"/>
              <a:cs typeface="Proxima Nova"/>
              <a:sym typeface="Proxima Nova"/>
            </a:endParaRPr>
          </a:p>
          <a:p>
            <a:pPr marL="0" lvl="0" indent="0" algn="l" rtl="0">
              <a:lnSpc>
                <a:spcPct val="100000"/>
              </a:lnSpc>
              <a:spcBef>
                <a:spcPts val="500"/>
              </a:spcBef>
              <a:spcAft>
                <a:spcPts val="0"/>
              </a:spcAft>
              <a:buClr>
                <a:schemeClr val="dk1"/>
              </a:buClr>
              <a:buSzPts val="1100"/>
              <a:buFont typeface="Arial"/>
              <a:buNone/>
            </a:pPr>
            <a:r>
              <a:rPr lang="en" sz="1800" b="1">
                <a:solidFill>
                  <a:srgbClr val="E6427A"/>
                </a:solidFill>
                <a:latin typeface="Proxima Nova"/>
                <a:ea typeface="Proxima Nova"/>
                <a:cs typeface="Proxima Nova"/>
                <a:sym typeface="Proxima Nova"/>
              </a:rPr>
              <a:t>Activity 4:</a:t>
            </a:r>
            <a:r>
              <a:rPr lang="en" sz="1800">
                <a:solidFill>
                  <a:srgbClr val="595959"/>
                </a:solidFill>
                <a:latin typeface="Proxima Nova"/>
                <a:ea typeface="Proxima Nova"/>
                <a:cs typeface="Proxima Nova"/>
                <a:sym typeface="Proxima Nova"/>
              </a:rPr>
              <a:t> HIV Treatment and HIV prevention strategies overview (including PrEP) </a:t>
            </a:r>
            <a:endParaRPr sz="1800">
              <a:solidFill>
                <a:srgbClr val="595959"/>
              </a:solidFill>
              <a:latin typeface="Proxima Nova"/>
              <a:ea typeface="Proxima Nova"/>
              <a:cs typeface="Proxima Nova"/>
              <a:sym typeface="Proxima Nova"/>
            </a:endParaRPr>
          </a:p>
          <a:p>
            <a:pPr marL="0" lvl="0" indent="0" algn="l" rtl="0">
              <a:lnSpc>
                <a:spcPct val="150000"/>
              </a:lnSpc>
              <a:spcBef>
                <a:spcPts val="1500"/>
              </a:spcBef>
              <a:spcAft>
                <a:spcPts val="0"/>
              </a:spcAft>
              <a:buClr>
                <a:schemeClr val="dk1"/>
              </a:buClr>
              <a:buSzPts val="1100"/>
              <a:buFont typeface="Arial"/>
              <a:buNone/>
            </a:pPr>
            <a:r>
              <a:rPr lang="en" sz="1800" b="1">
                <a:solidFill>
                  <a:srgbClr val="E6427A"/>
                </a:solidFill>
                <a:latin typeface="Proxima Nova"/>
                <a:ea typeface="Proxima Nova"/>
                <a:cs typeface="Proxima Nova"/>
                <a:sym typeface="Proxima Nova"/>
              </a:rPr>
              <a:t>Activity 5:</a:t>
            </a:r>
            <a:r>
              <a:rPr lang="en" sz="1800">
                <a:solidFill>
                  <a:srgbClr val="595959"/>
                </a:solidFill>
                <a:latin typeface="Proxima Nova"/>
                <a:ea typeface="Proxima Nova"/>
                <a:cs typeface="Proxima Nova"/>
                <a:sym typeface="Proxima Nova"/>
              </a:rPr>
              <a:t> Maximizing a successful collaboration with providers </a:t>
            </a:r>
            <a:endParaRPr sz="1800">
              <a:solidFill>
                <a:srgbClr val="595959"/>
              </a:solidFill>
              <a:latin typeface="Proxima Nova"/>
              <a:ea typeface="Proxima Nova"/>
              <a:cs typeface="Proxima Nova"/>
              <a:sym typeface="Proxima Nova"/>
            </a:endParaRPr>
          </a:p>
          <a:p>
            <a:pPr marL="0" lvl="0" indent="0" algn="l" rtl="0">
              <a:lnSpc>
                <a:spcPct val="200000"/>
              </a:lnSpc>
              <a:spcBef>
                <a:spcPts val="1000"/>
              </a:spcBef>
              <a:spcAft>
                <a:spcPts val="0"/>
              </a:spcAft>
              <a:buNone/>
            </a:pPr>
            <a:r>
              <a:rPr lang="en" sz="1800" b="1">
                <a:solidFill>
                  <a:srgbClr val="E6427A"/>
                </a:solidFill>
                <a:latin typeface="Proxima Nova"/>
                <a:ea typeface="Proxima Nova"/>
                <a:cs typeface="Proxima Nova"/>
                <a:sym typeface="Proxima Nova"/>
              </a:rPr>
              <a:t>Activity 6:</a:t>
            </a:r>
            <a:r>
              <a:rPr lang="en" sz="1800">
                <a:solidFill>
                  <a:srgbClr val="595959"/>
                </a:solidFill>
                <a:latin typeface="Proxima Nova"/>
                <a:ea typeface="Proxima Nova"/>
                <a:cs typeface="Proxima Nova"/>
                <a:sym typeface="Proxima Nova"/>
              </a:rPr>
              <a:t> Gender Affirmation Exercise</a:t>
            </a:r>
            <a:endParaRPr sz="1800">
              <a:solidFill>
                <a:srgbClr val="595959"/>
              </a:solidFill>
              <a:latin typeface="Proxima Nova"/>
              <a:ea typeface="Proxima Nova"/>
              <a:cs typeface="Proxima Nova"/>
              <a:sym typeface="Proxima Nova"/>
            </a:endParaRPr>
          </a:p>
        </p:txBody>
      </p:sp>
      <p:cxnSp>
        <p:nvCxnSpPr>
          <p:cNvPr id="481" name="Google Shape;481;p47"/>
          <p:cNvCxnSpPr/>
          <p:nvPr/>
        </p:nvCxnSpPr>
        <p:spPr>
          <a:xfrm rot="10800000" flipH="1">
            <a:off x="617484" y="1427300"/>
            <a:ext cx="8526600" cy="9000"/>
          </a:xfrm>
          <a:prstGeom prst="straightConnector1">
            <a:avLst/>
          </a:prstGeom>
          <a:noFill/>
          <a:ln w="9525" cap="flat" cmpd="sng">
            <a:solidFill>
              <a:srgbClr val="E6427A"/>
            </a:solidFill>
            <a:prstDash val="solid"/>
            <a:round/>
            <a:headEnd type="none" w="med" len="med"/>
            <a:tailEnd type="none" w="med" len="med"/>
          </a:ln>
        </p:spPr>
      </p:cxnSp>
      <p:cxnSp>
        <p:nvCxnSpPr>
          <p:cNvPr id="482" name="Google Shape;482;p47"/>
          <p:cNvCxnSpPr/>
          <p:nvPr/>
        </p:nvCxnSpPr>
        <p:spPr>
          <a:xfrm rot="10800000" flipH="1">
            <a:off x="600326" y="1893000"/>
            <a:ext cx="8526600" cy="9000"/>
          </a:xfrm>
          <a:prstGeom prst="straightConnector1">
            <a:avLst/>
          </a:prstGeom>
          <a:noFill/>
          <a:ln w="9525" cap="flat" cmpd="sng">
            <a:solidFill>
              <a:srgbClr val="E6427A"/>
            </a:solidFill>
            <a:prstDash val="solid"/>
            <a:round/>
            <a:headEnd type="none" w="med" len="med"/>
            <a:tailEnd type="none" w="med" len="med"/>
          </a:ln>
        </p:spPr>
      </p:cxnSp>
      <p:cxnSp>
        <p:nvCxnSpPr>
          <p:cNvPr id="483" name="Google Shape;483;p47"/>
          <p:cNvCxnSpPr/>
          <p:nvPr/>
        </p:nvCxnSpPr>
        <p:spPr>
          <a:xfrm rot="10800000" flipH="1">
            <a:off x="600335" y="2377488"/>
            <a:ext cx="8526600" cy="9000"/>
          </a:xfrm>
          <a:prstGeom prst="straightConnector1">
            <a:avLst/>
          </a:prstGeom>
          <a:noFill/>
          <a:ln w="9525" cap="flat" cmpd="sng">
            <a:solidFill>
              <a:srgbClr val="E6427A"/>
            </a:solidFill>
            <a:prstDash val="solid"/>
            <a:round/>
            <a:headEnd type="none" w="med" len="med"/>
            <a:tailEnd type="none" w="med" len="med"/>
          </a:ln>
        </p:spPr>
      </p:cxnSp>
      <p:cxnSp>
        <p:nvCxnSpPr>
          <p:cNvPr id="484" name="Google Shape;484;p47"/>
          <p:cNvCxnSpPr/>
          <p:nvPr/>
        </p:nvCxnSpPr>
        <p:spPr>
          <a:xfrm rot="10800000" flipH="1">
            <a:off x="600326" y="2862000"/>
            <a:ext cx="8526600" cy="9000"/>
          </a:xfrm>
          <a:prstGeom prst="straightConnector1">
            <a:avLst/>
          </a:prstGeom>
          <a:noFill/>
          <a:ln w="9525" cap="flat" cmpd="sng">
            <a:solidFill>
              <a:srgbClr val="E6427A"/>
            </a:solidFill>
            <a:prstDash val="solid"/>
            <a:round/>
            <a:headEnd type="none" w="med" len="med"/>
            <a:tailEnd type="none" w="med" len="med"/>
          </a:ln>
        </p:spPr>
      </p:cxnSp>
      <p:cxnSp>
        <p:nvCxnSpPr>
          <p:cNvPr id="485" name="Google Shape;485;p47"/>
          <p:cNvCxnSpPr/>
          <p:nvPr/>
        </p:nvCxnSpPr>
        <p:spPr>
          <a:xfrm rot="10800000" flipH="1">
            <a:off x="600326" y="3577250"/>
            <a:ext cx="8526600" cy="9000"/>
          </a:xfrm>
          <a:prstGeom prst="straightConnector1">
            <a:avLst/>
          </a:prstGeom>
          <a:noFill/>
          <a:ln w="9525" cap="flat" cmpd="sng">
            <a:solidFill>
              <a:srgbClr val="E6427A"/>
            </a:solidFill>
            <a:prstDash val="solid"/>
            <a:round/>
            <a:headEnd type="none" w="med" len="med"/>
            <a:tailEnd type="none" w="med" len="med"/>
          </a:ln>
        </p:spPr>
      </p:cxnSp>
      <p:cxnSp>
        <p:nvCxnSpPr>
          <p:cNvPr id="486" name="Google Shape;486;p47"/>
          <p:cNvCxnSpPr/>
          <p:nvPr/>
        </p:nvCxnSpPr>
        <p:spPr>
          <a:xfrm rot="10800000" flipH="1">
            <a:off x="600326" y="4119025"/>
            <a:ext cx="8526600" cy="9000"/>
          </a:xfrm>
          <a:prstGeom prst="straightConnector1">
            <a:avLst/>
          </a:prstGeom>
          <a:noFill/>
          <a:ln w="9525" cap="flat" cmpd="sng">
            <a:solidFill>
              <a:srgbClr val="E6427A"/>
            </a:solidFill>
            <a:prstDash val="solid"/>
            <a:round/>
            <a:headEnd type="none" w="med" len="med"/>
            <a:tailEnd type="none" w="med" len="med"/>
          </a:ln>
        </p:spPr>
      </p:cxnSp>
      <p:pic>
        <p:nvPicPr>
          <p:cNvPr id="487" name="Google Shape;487;p47"/>
          <p:cNvPicPr preferRelativeResize="0"/>
          <p:nvPr/>
        </p:nvPicPr>
        <p:blipFill rotWithShape="1">
          <a:blip r:embed="rId4">
            <a:alphaModFix/>
          </a:blip>
          <a:srcRect l="386" r="386"/>
          <a:stretch/>
        </p:blipFill>
        <p:spPr>
          <a:xfrm>
            <a:off x="691050" y="1073618"/>
            <a:ext cx="344250" cy="314931"/>
          </a:xfrm>
          <a:prstGeom prst="rect">
            <a:avLst/>
          </a:prstGeom>
          <a:noFill/>
          <a:ln>
            <a:noFill/>
          </a:ln>
        </p:spPr>
      </p:pic>
      <p:pic>
        <p:nvPicPr>
          <p:cNvPr id="488" name="Google Shape;488;p47"/>
          <p:cNvPicPr preferRelativeResize="0"/>
          <p:nvPr/>
        </p:nvPicPr>
        <p:blipFill rotWithShape="1">
          <a:blip r:embed="rId4">
            <a:alphaModFix/>
          </a:blip>
          <a:srcRect l="386" r="386"/>
          <a:stretch/>
        </p:blipFill>
        <p:spPr>
          <a:xfrm>
            <a:off x="691038" y="1982293"/>
            <a:ext cx="344250" cy="314931"/>
          </a:xfrm>
          <a:prstGeom prst="rect">
            <a:avLst/>
          </a:prstGeom>
          <a:noFill/>
          <a:ln>
            <a:noFill/>
          </a:ln>
        </p:spPr>
      </p:pic>
      <p:grpSp>
        <p:nvGrpSpPr>
          <p:cNvPr id="489" name="Google Shape;489;p47"/>
          <p:cNvGrpSpPr/>
          <p:nvPr/>
        </p:nvGrpSpPr>
        <p:grpSpPr>
          <a:xfrm>
            <a:off x="690975" y="2462100"/>
            <a:ext cx="344400" cy="315000"/>
            <a:chOff x="690975" y="2341350"/>
            <a:chExt cx="344400" cy="315000"/>
          </a:xfrm>
        </p:grpSpPr>
        <p:sp>
          <p:nvSpPr>
            <p:cNvPr id="490" name="Google Shape;490;p47"/>
            <p:cNvSpPr/>
            <p:nvPr/>
          </p:nvSpPr>
          <p:spPr>
            <a:xfrm>
              <a:off x="690975" y="2341350"/>
              <a:ext cx="344400" cy="3150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1" name="Google Shape;491;p47"/>
            <p:cNvPicPr preferRelativeResize="0"/>
            <p:nvPr/>
          </p:nvPicPr>
          <p:blipFill>
            <a:blip r:embed="rId5">
              <a:alphaModFix/>
            </a:blip>
            <a:stretch>
              <a:fillRect/>
            </a:stretch>
          </p:blipFill>
          <p:spPr>
            <a:xfrm>
              <a:off x="733598" y="2391014"/>
              <a:ext cx="259150" cy="215675"/>
            </a:xfrm>
            <a:prstGeom prst="rect">
              <a:avLst/>
            </a:prstGeom>
            <a:noFill/>
            <a:ln>
              <a:noFill/>
            </a:ln>
          </p:spPr>
        </p:pic>
      </p:grpSp>
      <p:pic>
        <p:nvPicPr>
          <p:cNvPr id="492" name="Google Shape;492;p47"/>
          <p:cNvPicPr preferRelativeResize="0"/>
          <p:nvPr/>
        </p:nvPicPr>
        <p:blipFill rotWithShape="1">
          <a:blip r:embed="rId4">
            <a:alphaModFix/>
          </a:blip>
          <a:srcRect l="386" r="386"/>
          <a:stretch/>
        </p:blipFill>
        <p:spPr>
          <a:xfrm>
            <a:off x="691050" y="2981493"/>
            <a:ext cx="344250" cy="314931"/>
          </a:xfrm>
          <a:prstGeom prst="rect">
            <a:avLst/>
          </a:prstGeom>
          <a:noFill/>
          <a:ln>
            <a:noFill/>
          </a:ln>
        </p:spPr>
      </p:pic>
      <p:pic>
        <p:nvPicPr>
          <p:cNvPr id="493" name="Google Shape;493;p47"/>
          <p:cNvPicPr preferRelativeResize="0"/>
          <p:nvPr/>
        </p:nvPicPr>
        <p:blipFill rotWithShape="1">
          <a:blip r:embed="rId4">
            <a:alphaModFix/>
          </a:blip>
          <a:srcRect l="386" r="386"/>
          <a:stretch/>
        </p:blipFill>
        <p:spPr>
          <a:xfrm>
            <a:off x="691038" y="3697780"/>
            <a:ext cx="344250" cy="314931"/>
          </a:xfrm>
          <a:prstGeom prst="rect">
            <a:avLst/>
          </a:prstGeom>
          <a:noFill/>
          <a:ln>
            <a:noFill/>
          </a:ln>
        </p:spPr>
      </p:pic>
      <p:pic>
        <p:nvPicPr>
          <p:cNvPr id="494" name="Google Shape;494;p47"/>
          <p:cNvPicPr preferRelativeResize="0"/>
          <p:nvPr/>
        </p:nvPicPr>
        <p:blipFill rotWithShape="1">
          <a:blip r:embed="rId6">
            <a:alphaModFix/>
          </a:blip>
          <a:srcRect l="24184" b="59425"/>
          <a:stretch/>
        </p:blipFill>
        <p:spPr>
          <a:xfrm>
            <a:off x="600332" y="4187175"/>
            <a:ext cx="588442" cy="3149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2"/>
          <p:cNvSpPr txBox="1"/>
          <p:nvPr/>
        </p:nvSpPr>
        <p:spPr>
          <a:xfrm>
            <a:off x="463500" y="1189800"/>
            <a:ext cx="8276700" cy="1799700"/>
          </a:xfrm>
          <a:prstGeom prst="rect">
            <a:avLst/>
          </a:prstGeom>
          <a:noFill/>
          <a:ln>
            <a:noFill/>
          </a:ln>
        </p:spPr>
        <p:txBody>
          <a:bodyPr spcFirstLastPara="1" wrap="square" lIns="91425" tIns="45700" rIns="91425" bIns="45700" anchor="b" anchorCtr="0">
            <a:normAutofit lnSpcReduction="10000"/>
          </a:bodyPr>
          <a:lstStyle/>
          <a:p>
            <a:pPr marL="0" lvl="0" indent="0" algn="ctr" rtl="0">
              <a:lnSpc>
                <a:spcPct val="115000"/>
              </a:lnSpc>
              <a:spcBef>
                <a:spcPts val="0"/>
              </a:spcBef>
              <a:spcAft>
                <a:spcPts val="0"/>
              </a:spcAft>
              <a:buNone/>
            </a:pPr>
            <a:r>
              <a:rPr lang="en" sz="3600" b="1">
                <a:solidFill>
                  <a:schemeClr val="lt1"/>
                </a:solidFill>
                <a:latin typeface="Proxima Nova"/>
                <a:ea typeface="Proxima Nova"/>
                <a:cs typeface="Proxima Nova"/>
                <a:sym typeface="Proxima Nova"/>
              </a:rPr>
              <a:t>If you could live inside of any movie, book, or TV show,</a:t>
            </a:r>
            <a:br>
              <a:rPr lang="en" sz="3600" b="1">
                <a:solidFill>
                  <a:schemeClr val="lt1"/>
                </a:solidFill>
                <a:latin typeface="Proxima Nova"/>
                <a:ea typeface="Proxima Nova"/>
                <a:cs typeface="Proxima Nova"/>
                <a:sym typeface="Proxima Nova"/>
              </a:rPr>
            </a:br>
            <a:r>
              <a:rPr lang="en" sz="3600" b="1">
                <a:solidFill>
                  <a:schemeClr val="lt1"/>
                </a:solidFill>
                <a:latin typeface="Proxima Nova"/>
                <a:ea typeface="Proxima Nova"/>
                <a:cs typeface="Proxima Nova"/>
                <a:sym typeface="Proxima Nova"/>
              </a:rPr>
              <a:t>which one would it be and why? </a:t>
            </a:r>
            <a:endParaRPr sz="3600" b="1">
              <a:solidFill>
                <a:schemeClr val="lt1"/>
              </a:solidFill>
              <a:latin typeface="Proxima Nova"/>
              <a:ea typeface="Proxima Nova"/>
              <a:cs typeface="Proxima Nova"/>
              <a:sym typeface="Proxima Nova"/>
            </a:endParaRPr>
          </a:p>
        </p:txBody>
      </p:sp>
      <p:sp>
        <p:nvSpPr>
          <p:cNvPr id="69" name="Google Shape;69;p12"/>
          <p:cNvSpPr txBox="1"/>
          <p:nvPr/>
        </p:nvSpPr>
        <p:spPr>
          <a:xfrm>
            <a:off x="150" y="3278450"/>
            <a:ext cx="9144000" cy="561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1600"/>
              </a:spcAft>
              <a:buNone/>
            </a:pPr>
            <a:r>
              <a:rPr lang="en" sz="2400" b="1">
                <a:solidFill>
                  <a:srgbClr val="222222"/>
                </a:solidFill>
                <a:latin typeface="Proxima Nova"/>
                <a:ea typeface="Proxima Nova"/>
                <a:cs typeface="Proxima Nova"/>
                <a:sym typeface="Proxima Nova"/>
              </a:rPr>
              <a:t>In 30 seconds (or less) please.</a:t>
            </a:r>
            <a:endParaRPr sz="2400" b="1">
              <a:solidFill>
                <a:srgbClr val="222222"/>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8"/>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48"/>
          <p:cNvPicPr preferRelativeResize="0"/>
          <p:nvPr/>
        </p:nvPicPr>
        <p:blipFill rotWithShape="1">
          <a:blip r:embed="rId3">
            <a:alphaModFix/>
          </a:blip>
          <a:srcRect t="17225" r="2827" b="-282"/>
          <a:stretch/>
        </p:blipFill>
        <p:spPr>
          <a:xfrm>
            <a:off x="8400" y="0"/>
            <a:ext cx="9127200" cy="4396499"/>
          </a:xfrm>
          <a:prstGeom prst="rect">
            <a:avLst/>
          </a:prstGeom>
          <a:noFill/>
          <a:ln>
            <a:noFill/>
          </a:ln>
        </p:spPr>
      </p:pic>
      <p:sp>
        <p:nvSpPr>
          <p:cNvPr id="501" name="Google Shape;501;p48"/>
          <p:cNvSpPr txBox="1"/>
          <p:nvPr/>
        </p:nvSpPr>
        <p:spPr>
          <a:xfrm>
            <a:off x="404650" y="510225"/>
            <a:ext cx="8276700" cy="738300"/>
          </a:xfrm>
          <a:prstGeom prst="rect">
            <a:avLst/>
          </a:prstGeom>
          <a:noFill/>
          <a:ln>
            <a:noFill/>
          </a:ln>
          <a:effectLst>
            <a:outerShdw blurRad="57150" dist="28575" dir="5400000" algn="bl" rotWithShape="0">
              <a:schemeClr val="lt1">
                <a:alpha val="62000"/>
              </a:schemeClr>
            </a:outerShdw>
          </a:effectLst>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 sz="3600" b="1">
                <a:solidFill>
                  <a:srgbClr val="ED2D76"/>
                </a:solidFill>
                <a:latin typeface="Proxima Nova"/>
                <a:ea typeface="Proxima Nova"/>
                <a:cs typeface="Proxima Nova"/>
                <a:sym typeface="Proxima Nova"/>
              </a:rPr>
              <a:t>R E L A X A T I O N  E X E R C I S E</a:t>
            </a:r>
            <a:endParaRPr sz="3600" b="1">
              <a:solidFill>
                <a:srgbClr val="ED2D76"/>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9"/>
          <p:cNvSpPr/>
          <p:nvPr/>
        </p:nvSpPr>
        <p:spPr>
          <a:xfrm>
            <a:off x="5217575" y="0"/>
            <a:ext cx="3926400" cy="4502400"/>
          </a:xfrm>
          <a:prstGeom prst="rect">
            <a:avLst/>
          </a:prstGeom>
          <a:solidFill>
            <a:srgbClr val="EC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9"/>
          <p:cNvSpPr txBox="1"/>
          <p:nvPr/>
        </p:nvSpPr>
        <p:spPr>
          <a:xfrm>
            <a:off x="5458150" y="3079000"/>
            <a:ext cx="3420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a:solidFill>
                  <a:srgbClr val="FAE455"/>
                </a:solidFill>
                <a:latin typeface="Proxima Nova"/>
                <a:ea typeface="Proxima Nova"/>
                <a:cs typeface="Proxima Nova"/>
                <a:sym typeface="Proxima Nova"/>
              </a:rPr>
              <a:t>Assertive Communication</a:t>
            </a:r>
            <a:endParaRPr sz="2800">
              <a:solidFill>
                <a:srgbClr val="FAE455"/>
              </a:solidFill>
              <a:latin typeface="Proxima Nova"/>
              <a:ea typeface="Proxima Nova"/>
              <a:cs typeface="Proxima Nova"/>
              <a:sym typeface="Proxima Nova"/>
            </a:endParaRPr>
          </a:p>
        </p:txBody>
      </p:sp>
      <p:grpSp>
        <p:nvGrpSpPr>
          <p:cNvPr id="508" name="Google Shape;508;p49"/>
          <p:cNvGrpSpPr/>
          <p:nvPr/>
        </p:nvGrpSpPr>
        <p:grpSpPr>
          <a:xfrm>
            <a:off x="5349250" y="526650"/>
            <a:ext cx="3973500" cy="1553325"/>
            <a:chOff x="5349250" y="298050"/>
            <a:chExt cx="3973500" cy="1553325"/>
          </a:xfrm>
        </p:grpSpPr>
        <p:sp>
          <p:nvSpPr>
            <p:cNvPr id="509" name="Google Shape;509;p49"/>
            <p:cNvSpPr txBox="1"/>
            <p:nvPr/>
          </p:nvSpPr>
          <p:spPr>
            <a:xfrm>
              <a:off x="5458150" y="298050"/>
              <a:ext cx="38646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Session Three:</a:t>
              </a:r>
              <a:endParaRPr sz="2600">
                <a:solidFill>
                  <a:srgbClr val="FAE455"/>
                </a:solidFill>
                <a:latin typeface="Proxima Nova"/>
                <a:ea typeface="Proxima Nova"/>
                <a:cs typeface="Proxima Nova"/>
                <a:sym typeface="Proxima Nova"/>
              </a:endParaRPr>
            </a:p>
          </p:txBody>
        </p:sp>
        <p:sp>
          <p:nvSpPr>
            <p:cNvPr id="510" name="Google Shape;510;p49"/>
            <p:cNvSpPr txBox="1"/>
            <p:nvPr/>
          </p:nvSpPr>
          <p:spPr>
            <a:xfrm>
              <a:off x="5349250" y="761775"/>
              <a:ext cx="2876700" cy="1089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7200">
                  <a:solidFill>
                    <a:schemeClr val="lt1"/>
                  </a:solidFill>
                  <a:latin typeface="Vujahday Script"/>
                  <a:ea typeface="Vujahday Script"/>
                  <a:cs typeface="Vujahday Script"/>
                  <a:sym typeface="Vujahday Script"/>
                </a:rPr>
                <a:t>Get it ?</a:t>
              </a:r>
              <a:endParaRPr sz="2600">
                <a:solidFill>
                  <a:srgbClr val="FAE455"/>
                </a:solidFill>
                <a:latin typeface="Proxima Nova"/>
                <a:ea typeface="Proxima Nova"/>
                <a:cs typeface="Proxima Nova"/>
                <a:sym typeface="Proxima Nova"/>
              </a:endParaRPr>
            </a:p>
          </p:txBody>
        </p:sp>
      </p:grpSp>
      <p:pic>
        <p:nvPicPr>
          <p:cNvPr id="511" name="Google Shape;511;p49"/>
          <p:cNvPicPr preferRelativeResize="0"/>
          <p:nvPr/>
        </p:nvPicPr>
        <p:blipFill rotWithShape="1">
          <a:blip r:embed="rId3">
            <a:alphaModFix/>
          </a:blip>
          <a:srcRect t="2260" b="40225"/>
          <a:stretch/>
        </p:blipFill>
        <p:spPr>
          <a:xfrm>
            <a:off x="0" y="-1"/>
            <a:ext cx="5217576" cy="4502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0"/>
          <p:cNvSpPr txBox="1">
            <a:spLocks noGrp="1"/>
          </p:cNvSpPr>
          <p:nvPr>
            <p:ph type="title"/>
          </p:nvPr>
        </p:nvSpPr>
        <p:spPr>
          <a:xfrm>
            <a:off x="808775" y="630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C5A64"/>
                </a:solidFill>
              </a:rPr>
              <a:t>Session Objectives</a:t>
            </a:r>
            <a:endParaRPr>
              <a:solidFill>
                <a:srgbClr val="EC5A64"/>
              </a:solidFill>
            </a:endParaRPr>
          </a:p>
        </p:txBody>
      </p:sp>
      <p:sp>
        <p:nvSpPr>
          <p:cNvPr id="517" name="Google Shape;517;p50"/>
          <p:cNvSpPr/>
          <p:nvPr/>
        </p:nvSpPr>
        <p:spPr>
          <a:xfrm>
            <a:off x="0" y="-13250"/>
            <a:ext cx="9144000" cy="245100"/>
          </a:xfrm>
          <a:prstGeom prst="rect">
            <a:avLst/>
          </a:prstGeom>
          <a:solidFill>
            <a:srgbClr val="EC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0"/>
          <p:cNvSpPr txBox="1"/>
          <p:nvPr/>
        </p:nvSpPr>
        <p:spPr>
          <a:xfrm>
            <a:off x="813275" y="1251550"/>
            <a:ext cx="7718100" cy="32220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2000">
                <a:solidFill>
                  <a:srgbClr val="222222"/>
                </a:solidFill>
                <a:latin typeface="Proxima Nova"/>
                <a:ea typeface="Proxima Nova"/>
                <a:cs typeface="Proxima Nova"/>
                <a:sym typeface="Proxima Nova"/>
              </a:rPr>
              <a:t>Clients will:</a:t>
            </a:r>
            <a:endParaRPr sz="2000">
              <a:solidFill>
                <a:srgbClr val="222222"/>
              </a:solidFill>
              <a:latin typeface="Proxima Nova"/>
              <a:ea typeface="Proxima Nova"/>
              <a:cs typeface="Proxima Nova"/>
              <a:sym typeface="Proxima Nova"/>
            </a:endParaRPr>
          </a:p>
          <a:p>
            <a:pPr marL="457200" lvl="0" indent="-355600" algn="l" rtl="0">
              <a:spcBef>
                <a:spcPts val="400"/>
              </a:spcBef>
              <a:spcAft>
                <a:spcPts val="0"/>
              </a:spcAft>
              <a:buClr>
                <a:srgbClr val="222222"/>
              </a:buClr>
              <a:buSzPts val="2000"/>
              <a:buFont typeface="Proxima Nova"/>
              <a:buChar char="•"/>
            </a:pPr>
            <a:r>
              <a:rPr lang="en" sz="1800">
                <a:solidFill>
                  <a:srgbClr val="222222"/>
                </a:solidFill>
                <a:latin typeface="Proxima Nova"/>
                <a:ea typeface="Proxima Nova"/>
                <a:cs typeface="Proxima Nova"/>
                <a:sym typeface="Proxima Nova"/>
              </a:rPr>
              <a:t>Discuss experience of workshop, if attended, process information presented, and identify remaining concerns</a:t>
            </a:r>
            <a:r>
              <a:rPr lang="en" sz="2000">
                <a:solidFill>
                  <a:srgbClr val="222222"/>
                </a:solidFill>
                <a:latin typeface="Proxima Nova"/>
                <a:ea typeface="Proxima Nova"/>
                <a:cs typeface="Proxima Nova"/>
                <a:sym typeface="Proxima Nova"/>
              </a:rPr>
              <a:t> </a:t>
            </a:r>
            <a:endParaRPr sz="2000">
              <a:solidFill>
                <a:srgbClr val="222222"/>
              </a:solidFill>
              <a:latin typeface="Proxima Nova"/>
              <a:ea typeface="Proxima Nova"/>
              <a:cs typeface="Proxima Nova"/>
              <a:sym typeface="Proxima Nova"/>
            </a:endParaRPr>
          </a:p>
          <a:p>
            <a:pPr marL="457200" lvl="0" indent="-355600" algn="l" rtl="0">
              <a:spcBef>
                <a:spcPts val="400"/>
              </a:spcBef>
              <a:spcAft>
                <a:spcPts val="0"/>
              </a:spcAft>
              <a:buClr>
                <a:srgbClr val="222222"/>
              </a:buClr>
              <a:buSzPts val="2000"/>
              <a:buFont typeface="Proxima Nova"/>
              <a:buChar char="•"/>
            </a:pPr>
            <a:r>
              <a:rPr lang="en" sz="1800">
                <a:solidFill>
                  <a:srgbClr val="262626"/>
                </a:solidFill>
                <a:latin typeface="Proxima Nova"/>
                <a:ea typeface="Proxima Nova"/>
                <a:cs typeface="Proxima Nova"/>
                <a:sym typeface="Proxima Nova"/>
              </a:rPr>
              <a:t>Discuss progress towards goals</a:t>
            </a:r>
            <a:endParaRPr sz="2000">
              <a:solidFill>
                <a:srgbClr val="222222"/>
              </a:solidFill>
              <a:latin typeface="Proxima Nova"/>
              <a:ea typeface="Proxima Nova"/>
              <a:cs typeface="Proxima Nova"/>
              <a:sym typeface="Proxima Nova"/>
            </a:endParaRPr>
          </a:p>
          <a:p>
            <a:pPr marL="457200" lvl="0" indent="-355600" algn="l" rtl="0">
              <a:spcBef>
                <a:spcPts val="400"/>
              </a:spcBef>
              <a:spcAft>
                <a:spcPts val="0"/>
              </a:spcAft>
              <a:buClr>
                <a:srgbClr val="222222"/>
              </a:buClr>
              <a:buSzPts val="2000"/>
              <a:buFont typeface="Proxima Nova"/>
              <a:buChar char="•"/>
            </a:pPr>
            <a:r>
              <a:rPr lang="en" sz="1800">
                <a:solidFill>
                  <a:srgbClr val="262626"/>
                </a:solidFill>
                <a:latin typeface="Proxima Nova"/>
                <a:ea typeface="Proxima Nova"/>
                <a:cs typeface="Proxima Nova"/>
                <a:sym typeface="Proxima Nova"/>
              </a:rPr>
              <a:t>Revise Personal Health Vision*</a:t>
            </a:r>
            <a:endParaRPr sz="2000">
              <a:solidFill>
                <a:srgbClr val="222222"/>
              </a:solidFill>
              <a:latin typeface="Proxima Nova"/>
              <a:ea typeface="Proxima Nova"/>
              <a:cs typeface="Proxima Nova"/>
              <a:sym typeface="Proxima Nova"/>
            </a:endParaRPr>
          </a:p>
          <a:p>
            <a:pPr marL="457200" lvl="0" indent="-355600" algn="l" rtl="0">
              <a:spcBef>
                <a:spcPts val="400"/>
              </a:spcBef>
              <a:spcAft>
                <a:spcPts val="0"/>
              </a:spcAft>
              <a:buClr>
                <a:srgbClr val="222222"/>
              </a:buClr>
              <a:buSzPts val="2000"/>
              <a:buFont typeface="Proxima Nova"/>
              <a:buChar char="•"/>
            </a:pPr>
            <a:r>
              <a:rPr lang="en" sz="1800">
                <a:solidFill>
                  <a:srgbClr val="262626"/>
                </a:solidFill>
                <a:latin typeface="Proxima Nova"/>
                <a:ea typeface="Proxima Nova"/>
                <a:cs typeface="Proxima Nova"/>
                <a:sym typeface="Proxima Nova"/>
              </a:rPr>
              <a:t>Learn and practice communication skills</a:t>
            </a:r>
            <a:endParaRPr sz="2000">
              <a:solidFill>
                <a:srgbClr val="222222"/>
              </a:solidFill>
              <a:latin typeface="Proxima Nova"/>
              <a:ea typeface="Proxima Nova"/>
              <a:cs typeface="Proxima Nova"/>
              <a:sym typeface="Proxima Nova"/>
            </a:endParaRPr>
          </a:p>
          <a:p>
            <a:pPr marL="457200" lvl="0" indent="-355600" algn="l" rtl="0">
              <a:spcBef>
                <a:spcPts val="400"/>
              </a:spcBef>
              <a:spcAft>
                <a:spcPts val="0"/>
              </a:spcAft>
              <a:buClr>
                <a:srgbClr val="222222"/>
              </a:buClr>
              <a:buSzPts val="2000"/>
              <a:buFont typeface="Proxima Nova"/>
              <a:buChar char="•"/>
            </a:pPr>
            <a:r>
              <a:rPr lang="en" sz="1800">
                <a:solidFill>
                  <a:srgbClr val="262626"/>
                </a:solidFill>
                <a:latin typeface="Proxima Nova"/>
                <a:ea typeface="Proxima Nova"/>
                <a:cs typeface="Proxima Nova"/>
                <a:sym typeface="Proxima Nova"/>
              </a:rPr>
              <a:t>Apply communication skills to increase health care engagement</a:t>
            </a:r>
            <a:endParaRPr sz="1800">
              <a:solidFill>
                <a:srgbClr val="262626"/>
              </a:solidFill>
              <a:latin typeface="Proxima Nova"/>
              <a:ea typeface="Proxima Nova"/>
              <a:cs typeface="Proxima Nova"/>
              <a:sym typeface="Proxima Nova"/>
            </a:endParaRPr>
          </a:p>
          <a:p>
            <a:pPr marL="457200" lvl="0" indent="-355600" algn="l" rtl="0">
              <a:spcBef>
                <a:spcPts val="400"/>
              </a:spcBef>
              <a:spcAft>
                <a:spcPts val="0"/>
              </a:spcAft>
              <a:buClr>
                <a:srgbClr val="222222"/>
              </a:buClr>
              <a:buSzPts val="2000"/>
              <a:buFont typeface="Proxima Nova"/>
              <a:buChar char="•"/>
            </a:pPr>
            <a:r>
              <a:rPr lang="en" sz="1800">
                <a:solidFill>
                  <a:srgbClr val="262626"/>
                </a:solidFill>
                <a:latin typeface="Proxima Nova"/>
                <a:ea typeface="Proxima Nova"/>
                <a:cs typeface="Proxima Nova"/>
                <a:sym typeface="Proxima Nova"/>
              </a:rPr>
              <a:t>Identify a short -term health related goal</a:t>
            </a:r>
            <a:endParaRPr sz="2000">
              <a:solidFill>
                <a:srgbClr val="222222"/>
              </a:solidFill>
              <a:latin typeface="Proxima Nova"/>
              <a:ea typeface="Proxima Nova"/>
              <a:cs typeface="Proxima Nova"/>
              <a:sym typeface="Proxima Nova"/>
            </a:endParaRPr>
          </a:p>
          <a:p>
            <a:pPr marL="457200" lvl="0" indent="-355600" algn="l" rtl="0">
              <a:spcBef>
                <a:spcPts val="400"/>
              </a:spcBef>
              <a:spcAft>
                <a:spcPts val="400"/>
              </a:spcAft>
              <a:buClr>
                <a:srgbClr val="222222"/>
              </a:buClr>
              <a:buSzPts val="2000"/>
              <a:buFont typeface="Proxima Nova"/>
              <a:buChar char="•"/>
            </a:pPr>
            <a:r>
              <a:rPr lang="en" sz="1800">
                <a:solidFill>
                  <a:srgbClr val="262626"/>
                </a:solidFill>
                <a:latin typeface="Proxima Nova"/>
                <a:ea typeface="Proxima Nova"/>
                <a:cs typeface="Proxima Nova"/>
                <a:sym typeface="Proxima Nova"/>
              </a:rPr>
              <a:t>Complete gender affirmation exercise</a:t>
            </a:r>
            <a:endParaRPr sz="1800">
              <a:solidFill>
                <a:srgbClr val="262626"/>
              </a:solidFill>
              <a:latin typeface="Proxima Nova"/>
              <a:ea typeface="Proxima Nova"/>
              <a:cs typeface="Proxima Nova"/>
              <a:sym typeface="Proxima Nova"/>
            </a:endParaRPr>
          </a:p>
        </p:txBody>
      </p:sp>
      <p:sp>
        <p:nvSpPr>
          <p:cNvPr id="519" name="Google Shape;519;p50"/>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THREE</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1"/>
          <p:cNvSpPr txBox="1"/>
          <p:nvPr/>
        </p:nvSpPr>
        <p:spPr>
          <a:xfrm>
            <a:off x="1217075" y="513850"/>
            <a:ext cx="79269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Activity 3: Demonstration</a:t>
            </a:r>
            <a:br>
              <a:rPr lang="en" sz="2800" b="1">
                <a:solidFill>
                  <a:srgbClr val="E6427A"/>
                </a:solidFill>
                <a:latin typeface="Proxima Nova"/>
                <a:ea typeface="Proxima Nova"/>
                <a:cs typeface="Proxima Nova"/>
                <a:sym typeface="Proxima Nova"/>
              </a:rPr>
            </a:br>
            <a:r>
              <a:rPr lang="en" sz="2800" b="1">
                <a:solidFill>
                  <a:srgbClr val="EC5A64"/>
                </a:solidFill>
                <a:latin typeface="Proxima Nova"/>
                <a:ea typeface="Proxima Nova"/>
                <a:cs typeface="Proxima Nova"/>
                <a:sym typeface="Proxima Nova"/>
              </a:rPr>
              <a:t>Communication Practice</a:t>
            </a:r>
            <a:endParaRPr sz="2800" b="1">
              <a:solidFill>
                <a:srgbClr val="EC5A64"/>
              </a:solidFill>
              <a:latin typeface="Proxima Nova"/>
              <a:ea typeface="Proxima Nova"/>
              <a:cs typeface="Proxima Nova"/>
              <a:sym typeface="Proxima Nova"/>
            </a:endParaRPr>
          </a:p>
        </p:txBody>
      </p:sp>
      <p:sp>
        <p:nvSpPr>
          <p:cNvPr id="525" name="Google Shape;525;p51"/>
          <p:cNvSpPr txBox="1"/>
          <p:nvPr/>
        </p:nvSpPr>
        <p:spPr>
          <a:xfrm>
            <a:off x="1217075" y="1609750"/>
            <a:ext cx="7193100" cy="6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 sz="2000">
                <a:solidFill>
                  <a:srgbClr val="262626"/>
                </a:solidFill>
                <a:latin typeface="Proxima Nova"/>
                <a:ea typeface="Proxima Nova"/>
                <a:cs typeface="Proxima Nova"/>
                <a:sym typeface="Proxima Nova"/>
              </a:rPr>
              <a:t>[</a:t>
            </a:r>
            <a:r>
              <a:rPr lang="en" sz="2000">
                <a:solidFill>
                  <a:schemeClr val="dk1"/>
                </a:solidFill>
                <a:latin typeface="Proxima Nova"/>
                <a:ea typeface="Proxima Nova"/>
                <a:cs typeface="Proxima Nova"/>
                <a:sym typeface="Proxima Nova"/>
              </a:rPr>
              <a:t>Using worksheet 3A: Assertive Communication Handout</a:t>
            </a:r>
            <a:br>
              <a:rPr lang="en" sz="2000">
                <a:solidFill>
                  <a:schemeClr val="dk1"/>
                </a:solidFill>
                <a:latin typeface="Proxima Nova"/>
                <a:ea typeface="Proxima Nova"/>
                <a:cs typeface="Proxima Nova"/>
                <a:sym typeface="Proxima Nova"/>
              </a:rPr>
            </a:br>
            <a:r>
              <a:rPr lang="en" sz="2000">
                <a:solidFill>
                  <a:schemeClr val="dk1"/>
                </a:solidFill>
                <a:latin typeface="Proxima Nova"/>
                <a:ea typeface="Proxima Nova"/>
                <a:cs typeface="Proxima Nova"/>
                <a:sym typeface="Proxima Nova"/>
              </a:rPr>
              <a:t>and Worksheet 3B Active Listening Handout</a:t>
            </a:r>
            <a:r>
              <a:rPr lang="en" sz="2000">
                <a:solidFill>
                  <a:srgbClr val="262626"/>
                </a:solidFill>
                <a:latin typeface="Proxima Nova"/>
                <a:ea typeface="Proxima Nova"/>
                <a:cs typeface="Proxima Nova"/>
                <a:sym typeface="Proxima Nova"/>
              </a:rPr>
              <a:t>]</a:t>
            </a:r>
            <a:endParaRPr sz="2000">
              <a:solidFill>
                <a:srgbClr val="262626"/>
              </a:solidFill>
              <a:latin typeface="Proxima Nova"/>
              <a:ea typeface="Proxima Nova"/>
              <a:cs typeface="Proxima Nova"/>
              <a:sym typeface="Proxima Nova"/>
            </a:endParaRPr>
          </a:p>
        </p:txBody>
      </p:sp>
      <p:pic>
        <p:nvPicPr>
          <p:cNvPr id="526" name="Google Shape;526;p51"/>
          <p:cNvPicPr preferRelativeResize="0"/>
          <p:nvPr/>
        </p:nvPicPr>
        <p:blipFill rotWithShape="1">
          <a:blip r:embed="rId3">
            <a:alphaModFix/>
          </a:blip>
          <a:srcRect l="386" r="386"/>
          <a:stretch/>
        </p:blipFill>
        <p:spPr>
          <a:xfrm>
            <a:off x="288352" y="659650"/>
            <a:ext cx="857025" cy="784026"/>
          </a:xfrm>
          <a:prstGeom prst="rect">
            <a:avLst/>
          </a:prstGeom>
          <a:noFill/>
          <a:ln>
            <a:noFill/>
          </a:ln>
        </p:spPr>
      </p:pic>
      <p:sp>
        <p:nvSpPr>
          <p:cNvPr id="527" name="Google Shape;527;p51"/>
          <p:cNvSpPr txBox="1"/>
          <p:nvPr/>
        </p:nvSpPr>
        <p:spPr>
          <a:xfrm>
            <a:off x="1214200" y="2496400"/>
            <a:ext cx="7015800" cy="1825500"/>
          </a:xfrm>
          <a:prstGeom prst="rect">
            <a:avLst/>
          </a:prstGeom>
          <a:noFill/>
          <a:ln>
            <a:noFill/>
          </a:ln>
        </p:spPr>
        <p:txBody>
          <a:bodyPr spcFirstLastPara="1" wrap="square" lIns="91425" tIns="45700" rIns="91425" bIns="45700" anchor="t" anchorCtr="0">
            <a:normAutofit lnSpcReduction="10000"/>
          </a:bodyPr>
          <a:lstStyle/>
          <a:p>
            <a:pPr marL="228600" lvl="0" indent="-266700" algn="l" rtl="0">
              <a:lnSpc>
                <a:spcPct val="90000"/>
              </a:lnSpc>
              <a:spcBef>
                <a:spcPts val="1000"/>
              </a:spcBef>
              <a:spcAft>
                <a:spcPts val="0"/>
              </a:spcAft>
              <a:buClr>
                <a:srgbClr val="000000"/>
              </a:buClr>
              <a:buSzPts val="2400"/>
              <a:buFont typeface="Proxima Nova"/>
              <a:buChar char="•"/>
            </a:pPr>
            <a:r>
              <a:rPr lang="en" sz="2000">
                <a:solidFill>
                  <a:schemeClr val="dk1"/>
                </a:solidFill>
                <a:latin typeface="Proxima Nova"/>
                <a:ea typeface="Proxima Nova"/>
                <a:cs typeface="Proxima Nova"/>
                <a:sym typeface="Proxima Nova"/>
              </a:rPr>
              <a:t>Discuss strategies for staying calm and present during provider visits. Refer to breathing exercises, gender affirmation exercise.</a:t>
            </a:r>
            <a:endParaRPr sz="2000">
              <a:solidFill>
                <a:srgbClr val="595959"/>
              </a:solidFill>
              <a:latin typeface="Proxima Nova"/>
              <a:ea typeface="Proxima Nova"/>
              <a:cs typeface="Proxima Nova"/>
              <a:sym typeface="Proxima Nova"/>
            </a:endParaRPr>
          </a:p>
          <a:p>
            <a:pPr marL="228600" lvl="0" indent="-266700" algn="l" rtl="0">
              <a:lnSpc>
                <a:spcPct val="90000"/>
              </a:lnSpc>
              <a:spcBef>
                <a:spcPts val="1000"/>
              </a:spcBef>
              <a:spcAft>
                <a:spcPts val="0"/>
              </a:spcAft>
              <a:buClr>
                <a:srgbClr val="000000"/>
              </a:buClr>
              <a:buSzPts val="2400"/>
              <a:buFont typeface="Proxima Nova"/>
              <a:buChar char="•"/>
            </a:pPr>
            <a:r>
              <a:rPr lang="en" sz="2000">
                <a:solidFill>
                  <a:schemeClr val="dk1"/>
                </a:solidFill>
                <a:latin typeface="Proxima Nova"/>
                <a:ea typeface="Proxima Nova"/>
                <a:cs typeface="Proxima Nova"/>
                <a:sym typeface="Proxima Nova"/>
              </a:rPr>
              <a:t>Practice/role-play a situation of participant asking her provider or doctor for a service or something she wants.</a:t>
            </a:r>
            <a:endParaRPr sz="2000">
              <a:solidFill>
                <a:srgbClr val="595959"/>
              </a:solidFill>
              <a:latin typeface="Proxima Nova"/>
              <a:ea typeface="Proxima Nova"/>
              <a:cs typeface="Proxima Nova"/>
              <a:sym typeface="Proxima Nova"/>
            </a:endParaRPr>
          </a:p>
        </p:txBody>
      </p:sp>
      <p:sp>
        <p:nvSpPr>
          <p:cNvPr id="528" name="Google Shape;528;p51"/>
          <p:cNvSpPr/>
          <p:nvPr/>
        </p:nvSpPr>
        <p:spPr>
          <a:xfrm>
            <a:off x="0" y="-13250"/>
            <a:ext cx="9144000" cy="245100"/>
          </a:xfrm>
          <a:prstGeom prst="rect">
            <a:avLst/>
          </a:prstGeom>
          <a:solidFill>
            <a:srgbClr val="EC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1"/>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THREE</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2"/>
          <p:cNvSpPr/>
          <p:nvPr/>
        </p:nvSpPr>
        <p:spPr>
          <a:xfrm>
            <a:off x="5217575" y="0"/>
            <a:ext cx="3926400" cy="4502400"/>
          </a:xfrm>
          <a:prstGeom prst="rect">
            <a:avLst/>
          </a:prstGeom>
          <a:solidFill>
            <a:srgbClr val="47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2"/>
          <p:cNvSpPr txBox="1"/>
          <p:nvPr/>
        </p:nvSpPr>
        <p:spPr>
          <a:xfrm>
            <a:off x="5470325" y="3416650"/>
            <a:ext cx="34209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a:solidFill>
                  <a:srgbClr val="FAE455"/>
                </a:solidFill>
                <a:latin typeface="Proxima Nova"/>
                <a:ea typeface="Proxima Nova"/>
                <a:cs typeface="Proxima Nova"/>
                <a:sym typeface="Proxima Nova"/>
              </a:rPr>
              <a:t>Utilizing Support</a:t>
            </a:r>
            <a:endParaRPr sz="2800">
              <a:solidFill>
                <a:srgbClr val="FAE455"/>
              </a:solidFill>
              <a:latin typeface="Proxima Nova"/>
              <a:ea typeface="Proxima Nova"/>
              <a:cs typeface="Proxima Nova"/>
              <a:sym typeface="Proxima Nova"/>
            </a:endParaRPr>
          </a:p>
        </p:txBody>
      </p:sp>
      <p:grpSp>
        <p:nvGrpSpPr>
          <p:cNvPr id="536" name="Google Shape;536;p52"/>
          <p:cNvGrpSpPr/>
          <p:nvPr/>
        </p:nvGrpSpPr>
        <p:grpSpPr>
          <a:xfrm>
            <a:off x="5196850" y="526650"/>
            <a:ext cx="4125900" cy="2188775"/>
            <a:chOff x="5196850" y="298050"/>
            <a:chExt cx="4125900" cy="2188775"/>
          </a:xfrm>
        </p:grpSpPr>
        <p:sp>
          <p:nvSpPr>
            <p:cNvPr id="537" name="Google Shape;537;p52"/>
            <p:cNvSpPr txBox="1"/>
            <p:nvPr/>
          </p:nvSpPr>
          <p:spPr>
            <a:xfrm>
              <a:off x="5458150" y="298050"/>
              <a:ext cx="3864600" cy="1350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Session Four:</a:t>
              </a:r>
              <a:br>
                <a:rPr lang="en" sz="3800">
                  <a:solidFill>
                    <a:schemeClr val="lt1"/>
                  </a:solidFill>
                  <a:latin typeface="Proxima Nova Extrabold"/>
                  <a:ea typeface="Proxima Nova Extrabold"/>
                  <a:cs typeface="Proxima Nova Extrabold"/>
                  <a:sym typeface="Proxima Nova Extrabold"/>
                </a:rPr>
              </a:br>
              <a:r>
                <a:rPr lang="en" sz="3800">
                  <a:solidFill>
                    <a:schemeClr val="lt1"/>
                  </a:solidFill>
                  <a:latin typeface="Proxima Nova Extrabold"/>
                  <a:ea typeface="Proxima Nova Extrabold"/>
                  <a:cs typeface="Proxima Nova Extrabold"/>
                  <a:sym typeface="Proxima Nova Extrabold"/>
                </a:rPr>
                <a:t>Keep it</a:t>
              </a:r>
              <a:endParaRPr sz="2600">
                <a:solidFill>
                  <a:srgbClr val="FAE455"/>
                </a:solidFill>
                <a:latin typeface="Proxima Nova"/>
                <a:ea typeface="Proxima Nova"/>
                <a:cs typeface="Proxima Nova"/>
                <a:sym typeface="Proxima Nova"/>
              </a:endParaRPr>
            </a:p>
          </p:txBody>
        </p:sp>
        <p:sp>
          <p:nvSpPr>
            <p:cNvPr id="538" name="Google Shape;538;p52"/>
            <p:cNvSpPr txBox="1"/>
            <p:nvPr/>
          </p:nvSpPr>
          <p:spPr>
            <a:xfrm>
              <a:off x="5196850" y="1397225"/>
              <a:ext cx="3529800" cy="1089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7200">
                  <a:solidFill>
                    <a:schemeClr val="lt1"/>
                  </a:solidFill>
                  <a:latin typeface="Vujahday Script"/>
                  <a:ea typeface="Vujahday Script"/>
                  <a:cs typeface="Vujahday Script"/>
                  <a:sym typeface="Vujahday Script"/>
                </a:rPr>
                <a:t>Together!</a:t>
              </a:r>
              <a:endParaRPr sz="2600">
                <a:solidFill>
                  <a:srgbClr val="FAE455"/>
                </a:solidFill>
                <a:latin typeface="Proxima Nova"/>
                <a:ea typeface="Proxima Nova"/>
                <a:cs typeface="Proxima Nova"/>
                <a:sym typeface="Proxima Nova"/>
              </a:endParaRPr>
            </a:p>
          </p:txBody>
        </p:sp>
      </p:grpSp>
      <p:pic>
        <p:nvPicPr>
          <p:cNvPr id="539" name="Google Shape;539;p52"/>
          <p:cNvPicPr preferRelativeResize="0"/>
          <p:nvPr/>
        </p:nvPicPr>
        <p:blipFill rotWithShape="1">
          <a:blip r:embed="rId3">
            <a:alphaModFix/>
          </a:blip>
          <a:srcRect t="21240" b="21245"/>
          <a:stretch/>
        </p:blipFill>
        <p:spPr>
          <a:xfrm>
            <a:off x="0" y="-1"/>
            <a:ext cx="5217576" cy="4502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3"/>
          <p:cNvSpPr txBox="1">
            <a:spLocks noGrp="1"/>
          </p:cNvSpPr>
          <p:nvPr>
            <p:ph type="title"/>
          </p:nvPr>
        </p:nvSpPr>
        <p:spPr>
          <a:xfrm>
            <a:off x="311700" y="47003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47391B"/>
                </a:solidFill>
              </a:rPr>
              <a:t>Session Objectives</a:t>
            </a:r>
            <a:endParaRPr>
              <a:solidFill>
                <a:srgbClr val="47391B"/>
              </a:solidFill>
            </a:endParaRPr>
          </a:p>
        </p:txBody>
      </p:sp>
      <p:sp>
        <p:nvSpPr>
          <p:cNvPr id="545" name="Google Shape;545;p53"/>
          <p:cNvSpPr/>
          <p:nvPr/>
        </p:nvSpPr>
        <p:spPr>
          <a:xfrm>
            <a:off x="0" y="-13250"/>
            <a:ext cx="9144000" cy="245100"/>
          </a:xfrm>
          <a:prstGeom prst="rect">
            <a:avLst/>
          </a:prstGeom>
          <a:solidFill>
            <a:srgbClr val="47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3"/>
          <p:cNvSpPr txBox="1"/>
          <p:nvPr/>
        </p:nvSpPr>
        <p:spPr>
          <a:xfrm>
            <a:off x="316200" y="1091175"/>
            <a:ext cx="6232200" cy="33753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1700">
                <a:solidFill>
                  <a:srgbClr val="222222"/>
                </a:solidFill>
                <a:latin typeface="Proxima Nova"/>
                <a:ea typeface="Proxima Nova"/>
                <a:cs typeface="Proxima Nova"/>
                <a:sym typeface="Proxima Nova"/>
              </a:rPr>
              <a:t>Clients will:</a:t>
            </a:r>
            <a:endParaRPr sz="1700">
              <a:solidFill>
                <a:srgbClr val="222222"/>
              </a:solidFill>
              <a:latin typeface="Proxima Nova"/>
              <a:ea typeface="Proxima Nova"/>
              <a:cs typeface="Proxima Nova"/>
              <a:sym typeface="Proxima Nova"/>
            </a:endParaRPr>
          </a:p>
          <a:p>
            <a:pPr marL="457200" lvl="0" indent="-336550" algn="l" rtl="0">
              <a:lnSpc>
                <a:spcPct val="115000"/>
              </a:lnSpc>
              <a:spcBef>
                <a:spcPts val="4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Discuss progress towards weekly goal and Personal</a:t>
            </a:r>
            <a:br>
              <a:rPr lang="en" sz="1700">
                <a:solidFill>
                  <a:schemeClr val="dk1"/>
                </a:solidFill>
                <a:latin typeface="Proxima Nova"/>
                <a:ea typeface="Proxima Nova"/>
                <a:cs typeface="Proxima Nova"/>
                <a:sym typeface="Proxima Nova"/>
              </a:rPr>
            </a:br>
            <a:r>
              <a:rPr lang="en" sz="1700">
                <a:solidFill>
                  <a:schemeClr val="dk1"/>
                </a:solidFill>
                <a:latin typeface="Proxima Nova"/>
                <a:ea typeface="Proxima Nova"/>
                <a:cs typeface="Proxima Nova"/>
                <a:sym typeface="Proxima Nova"/>
              </a:rPr>
              <a:t>Health Vision* </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Learn about types of social support, and consider</a:t>
            </a:r>
            <a:br>
              <a:rPr lang="en" sz="1700">
                <a:solidFill>
                  <a:schemeClr val="dk1"/>
                </a:solidFill>
                <a:latin typeface="Proxima Nova"/>
                <a:ea typeface="Proxima Nova"/>
                <a:cs typeface="Proxima Nova"/>
                <a:sym typeface="Proxima Nova"/>
              </a:rPr>
            </a:br>
            <a:r>
              <a:rPr lang="en" sz="1700">
                <a:solidFill>
                  <a:schemeClr val="dk1"/>
                </a:solidFill>
                <a:latin typeface="Proxima Nova"/>
                <a:ea typeface="Proxima Nova"/>
                <a:cs typeface="Proxima Nova"/>
                <a:sym typeface="Proxima Nova"/>
              </a:rPr>
              <a:t>Impact of stigma, transphobia, trauma, and substance</a:t>
            </a:r>
            <a:br>
              <a:rPr lang="en" sz="1700">
                <a:solidFill>
                  <a:schemeClr val="dk1"/>
                </a:solidFill>
                <a:latin typeface="Proxima Nova"/>
                <a:ea typeface="Proxima Nova"/>
                <a:cs typeface="Proxima Nova"/>
                <a:sym typeface="Proxima Nova"/>
              </a:rPr>
            </a:br>
            <a:r>
              <a:rPr lang="en" sz="1700">
                <a:solidFill>
                  <a:schemeClr val="dk1"/>
                </a:solidFill>
                <a:latin typeface="Proxima Nova"/>
                <a:ea typeface="Proxima Nova"/>
                <a:cs typeface="Proxima Nova"/>
                <a:sym typeface="Proxima Nova"/>
              </a:rPr>
              <a:t>use on social support asked for and received</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Identify sources for social support in client’s own network**</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Match types and sources of available social support to goals in client’s Personal Health Vision</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Set a new health-related goal</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Complete gender affirmation exercise</a:t>
            </a:r>
            <a:endParaRPr sz="1700">
              <a:solidFill>
                <a:srgbClr val="222222"/>
              </a:solidFill>
              <a:latin typeface="Proxima Nova"/>
              <a:ea typeface="Proxima Nova"/>
              <a:cs typeface="Proxima Nova"/>
              <a:sym typeface="Proxima Nova"/>
            </a:endParaRPr>
          </a:p>
        </p:txBody>
      </p:sp>
      <p:sp>
        <p:nvSpPr>
          <p:cNvPr id="547" name="Google Shape;547;p53"/>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FOUR</a:t>
            </a:r>
            <a:endParaRPr sz="1800">
              <a:solidFill>
                <a:schemeClr val="lt1"/>
              </a:solidFill>
              <a:latin typeface="Proxima Nova"/>
              <a:ea typeface="Proxima Nova"/>
              <a:cs typeface="Proxima Nova"/>
              <a:sym typeface="Proxima Nova"/>
            </a:endParaRPr>
          </a:p>
        </p:txBody>
      </p:sp>
      <p:pic>
        <p:nvPicPr>
          <p:cNvPr id="548" name="Google Shape;548;p53"/>
          <p:cNvPicPr preferRelativeResize="0"/>
          <p:nvPr/>
        </p:nvPicPr>
        <p:blipFill>
          <a:blip r:embed="rId3">
            <a:alphaModFix/>
          </a:blip>
          <a:stretch>
            <a:fillRect/>
          </a:stretch>
        </p:blipFill>
        <p:spPr>
          <a:xfrm>
            <a:off x="6579876" y="470050"/>
            <a:ext cx="2327900" cy="314586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4"/>
          <p:cNvSpPr txBox="1"/>
          <p:nvPr/>
        </p:nvSpPr>
        <p:spPr>
          <a:xfrm>
            <a:off x="1217075" y="437650"/>
            <a:ext cx="79269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999999"/>
                </a:solidFill>
                <a:latin typeface="Proxima Nova"/>
                <a:ea typeface="Proxima Nova"/>
                <a:cs typeface="Proxima Nova"/>
                <a:sym typeface="Proxima Nova"/>
              </a:rPr>
              <a:t>Activity 3: Review and Practice</a:t>
            </a:r>
            <a:br>
              <a:rPr lang="en" sz="2800" b="1">
                <a:solidFill>
                  <a:srgbClr val="E6427A"/>
                </a:solidFill>
                <a:latin typeface="Proxima Nova"/>
                <a:ea typeface="Proxima Nova"/>
                <a:cs typeface="Proxima Nova"/>
                <a:sym typeface="Proxima Nova"/>
              </a:rPr>
            </a:br>
            <a:r>
              <a:rPr lang="en" sz="2800" b="1">
                <a:solidFill>
                  <a:srgbClr val="47391B"/>
                </a:solidFill>
                <a:latin typeface="Proxima Nova"/>
                <a:ea typeface="Proxima Nova"/>
                <a:cs typeface="Proxima Nova"/>
                <a:sym typeface="Proxima Nova"/>
              </a:rPr>
              <a:t>Support</a:t>
            </a:r>
            <a:endParaRPr sz="2800" b="1">
              <a:solidFill>
                <a:srgbClr val="47391B"/>
              </a:solidFill>
              <a:latin typeface="Proxima Nova"/>
              <a:ea typeface="Proxima Nova"/>
              <a:cs typeface="Proxima Nova"/>
              <a:sym typeface="Proxima Nova"/>
            </a:endParaRPr>
          </a:p>
        </p:txBody>
      </p:sp>
      <p:sp>
        <p:nvSpPr>
          <p:cNvPr id="554" name="Google Shape;554;p54"/>
          <p:cNvSpPr txBox="1"/>
          <p:nvPr/>
        </p:nvSpPr>
        <p:spPr>
          <a:xfrm>
            <a:off x="236350" y="1533550"/>
            <a:ext cx="8767800" cy="60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100"/>
              <a:buFont typeface="Arial"/>
              <a:buNone/>
            </a:pPr>
            <a:r>
              <a:rPr lang="en" sz="1550" b="1">
                <a:solidFill>
                  <a:srgbClr val="47391B"/>
                </a:solidFill>
                <a:latin typeface="Proxima Nova"/>
                <a:ea typeface="Proxima Nova"/>
                <a:cs typeface="Proxima Nova"/>
                <a:sym typeface="Proxima Nova"/>
              </a:rPr>
              <a:t>Using Worksheet 4A: Social Support, help participant identify current support networks in her life. It's important to recognize that relationships can be a source of many stressors in our lives.</a:t>
            </a:r>
            <a:endParaRPr sz="1550" b="1">
              <a:solidFill>
                <a:srgbClr val="47391B"/>
              </a:solidFill>
              <a:latin typeface="Proxima Nova"/>
              <a:ea typeface="Proxima Nova"/>
              <a:cs typeface="Proxima Nova"/>
              <a:sym typeface="Proxima Nova"/>
            </a:endParaRPr>
          </a:p>
        </p:txBody>
      </p:sp>
      <p:pic>
        <p:nvPicPr>
          <p:cNvPr id="555" name="Google Shape;555;p54"/>
          <p:cNvPicPr preferRelativeResize="0"/>
          <p:nvPr/>
        </p:nvPicPr>
        <p:blipFill rotWithShape="1">
          <a:blip r:embed="rId3">
            <a:alphaModFix/>
          </a:blip>
          <a:srcRect l="386" r="386"/>
          <a:stretch/>
        </p:blipFill>
        <p:spPr>
          <a:xfrm>
            <a:off x="288352" y="583450"/>
            <a:ext cx="857025" cy="784026"/>
          </a:xfrm>
          <a:prstGeom prst="rect">
            <a:avLst/>
          </a:prstGeom>
          <a:noFill/>
          <a:ln>
            <a:noFill/>
          </a:ln>
        </p:spPr>
      </p:pic>
      <p:sp>
        <p:nvSpPr>
          <p:cNvPr id="556" name="Google Shape;556;p54"/>
          <p:cNvSpPr txBox="1"/>
          <p:nvPr/>
        </p:nvSpPr>
        <p:spPr>
          <a:xfrm>
            <a:off x="264025" y="2344000"/>
            <a:ext cx="8627400" cy="2171700"/>
          </a:xfrm>
          <a:prstGeom prst="rect">
            <a:avLst/>
          </a:prstGeom>
          <a:noFill/>
          <a:ln>
            <a:noFill/>
          </a:ln>
        </p:spPr>
        <p:txBody>
          <a:bodyPr spcFirstLastPara="1" wrap="square" lIns="91425" tIns="45700" rIns="91425" bIns="45700" anchor="t" anchorCtr="0">
            <a:normAutofit/>
          </a:bodyPr>
          <a:lstStyle/>
          <a:p>
            <a:pPr marL="228600" lvl="0" indent="-215900" algn="l" rtl="0">
              <a:lnSpc>
                <a:spcPct val="100000"/>
              </a:lnSpc>
              <a:spcBef>
                <a:spcPts val="1000"/>
              </a:spcBef>
              <a:spcAft>
                <a:spcPts val="0"/>
              </a:spcAft>
              <a:buClr>
                <a:srgbClr val="000000"/>
              </a:buClr>
              <a:buSzPts val="1600"/>
              <a:buFont typeface="Proxima Nova"/>
              <a:buChar char="•"/>
            </a:pPr>
            <a:r>
              <a:rPr lang="en" sz="1600">
                <a:solidFill>
                  <a:schemeClr val="dk1"/>
                </a:solidFill>
                <a:latin typeface="Proxima Nova"/>
                <a:ea typeface="Proxima Nova"/>
                <a:cs typeface="Proxima Nova"/>
                <a:sym typeface="Proxima Nova"/>
              </a:rPr>
              <a:t>The facilitator might want to begin the exercise by asking the participant what does social support look like in their life. Which relationships are barriers that block her ability in reaching her goals?</a:t>
            </a:r>
            <a:endParaRPr sz="1600">
              <a:solidFill>
                <a:srgbClr val="595959"/>
              </a:solidFill>
              <a:latin typeface="Proxima Nova"/>
              <a:ea typeface="Proxima Nova"/>
              <a:cs typeface="Proxima Nova"/>
              <a:sym typeface="Proxima Nova"/>
            </a:endParaRPr>
          </a:p>
          <a:p>
            <a:pPr marL="228600" lvl="0" indent="-215900" algn="l" rtl="0">
              <a:lnSpc>
                <a:spcPct val="100000"/>
              </a:lnSpc>
              <a:spcBef>
                <a:spcPts val="1000"/>
              </a:spcBef>
              <a:spcAft>
                <a:spcPts val="0"/>
              </a:spcAft>
              <a:buClr>
                <a:srgbClr val="000000"/>
              </a:buClr>
              <a:buSzPts val="1600"/>
              <a:buFont typeface="Proxima Nova"/>
              <a:buChar char="•"/>
            </a:pPr>
            <a:r>
              <a:rPr lang="en" sz="1600">
                <a:solidFill>
                  <a:schemeClr val="dk1"/>
                </a:solidFill>
                <a:latin typeface="Proxima Nova"/>
                <a:ea typeface="Proxima Nova"/>
                <a:cs typeface="Proxima Nova"/>
                <a:sym typeface="Proxima Nova"/>
              </a:rPr>
              <a:t>Explore how experiences with stigma, transphobia, and past trauma has influenced her self-esteem and beliefs around self- reliance, affect allowing others to support her.</a:t>
            </a:r>
            <a:endParaRPr sz="1600">
              <a:solidFill>
                <a:schemeClr val="dk1"/>
              </a:solidFill>
              <a:latin typeface="Proxima Nova"/>
              <a:ea typeface="Proxima Nova"/>
              <a:cs typeface="Proxima Nova"/>
              <a:sym typeface="Proxima Nova"/>
            </a:endParaRPr>
          </a:p>
          <a:p>
            <a:pPr marL="228600" lvl="0" indent="-215900" algn="l" rtl="0">
              <a:lnSpc>
                <a:spcPct val="100000"/>
              </a:lnSpc>
              <a:spcBef>
                <a:spcPts val="1000"/>
              </a:spcBef>
              <a:spcAft>
                <a:spcPts val="500"/>
              </a:spcAft>
              <a:buClr>
                <a:schemeClr val="dk1"/>
              </a:buClr>
              <a:buSzPts val="1600"/>
              <a:buFont typeface="Proxima Nova"/>
              <a:buChar char="•"/>
            </a:pPr>
            <a:r>
              <a:rPr lang="en" sz="1600">
                <a:solidFill>
                  <a:schemeClr val="dk1"/>
                </a:solidFill>
                <a:latin typeface="Proxima Nova"/>
                <a:ea typeface="Proxima Nova"/>
                <a:cs typeface="Proxima Nova"/>
                <a:sym typeface="Proxima Nova"/>
              </a:rPr>
              <a:t>If there is current or past substance use, explore the relationship dynamic or impact it has had on people in her life.</a:t>
            </a:r>
            <a:endParaRPr sz="1600">
              <a:solidFill>
                <a:schemeClr val="dk1"/>
              </a:solidFill>
              <a:latin typeface="Proxima Nova"/>
              <a:ea typeface="Proxima Nova"/>
              <a:cs typeface="Proxima Nova"/>
              <a:sym typeface="Proxima Nova"/>
            </a:endParaRPr>
          </a:p>
        </p:txBody>
      </p:sp>
      <p:sp>
        <p:nvSpPr>
          <p:cNvPr id="557" name="Google Shape;557;p54"/>
          <p:cNvSpPr/>
          <p:nvPr/>
        </p:nvSpPr>
        <p:spPr>
          <a:xfrm>
            <a:off x="0" y="-13250"/>
            <a:ext cx="9144000" cy="245100"/>
          </a:xfrm>
          <a:prstGeom prst="rect">
            <a:avLst/>
          </a:prstGeom>
          <a:solidFill>
            <a:srgbClr val="EC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4"/>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THREE</a:t>
            </a:r>
            <a:endParaRPr sz="1800">
              <a:solidFill>
                <a:schemeClr val="lt1"/>
              </a:solidFill>
              <a:latin typeface="Proxima Nova"/>
              <a:ea typeface="Proxima Nova"/>
              <a:cs typeface="Proxima Nova"/>
              <a:sym typeface="Proxima Nova"/>
            </a:endParaRPr>
          </a:p>
        </p:txBody>
      </p:sp>
      <p:sp>
        <p:nvSpPr>
          <p:cNvPr id="559" name="Google Shape;559;p54"/>
          <p:cNvSpPr/>
          <p:nvPr/>
        </p:nvSpPr>
        <p:spPr>
          <a:xfrm>
            <a:off x="0" y="-13250"/>
            <a:ext cx="9144000" cy="245100"/>
          </a:xfrm>
          <a:prstGeom prst="rect">
            <a:avLst/>
          </a:prstGeom>
          <a:solidFill>
            <a:srgbClr val="47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4"/>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FOUR</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p:nvPr/>
        </p:nvSpPr>
        <p:spPr>
          <a:xfrm>
            <a:off x="1217075" y="437650"/>
            <a:ext cx="62901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999999"/>
                </a:solidFill>
                <a:latin typeface="Proxima Nova"/>
                <a:ea typeface="Proxima Nova"/>
                <a:cs typeface="Proxima Nova"/>
                <a:sym typeface="Proxima Nova"/>
              </a:rPr>
              <a:t>Activity 4: Who’s in your Circle?</a:t>
            </a:r>
            <a:endParaRPr sz="2800" b="1">
              <a:solidFill>
                <a:srgbClr val="999999"/>
              </a:solidFill>
              <a:latin typeface="Proxima Nova"/>
              <a:ea typeface="Proxima Nova"/>
              <a:cs typeface="Proxima Nova"/>
              <a:sym typeface="Proxima Nova"/>
            </a:endParaRPr>
          </a:p>
          <a:p>
            <a:pPr marL="0" lvl="0" indent="0" algn="l" rtl="0">
              <a:lnSpc>
                <a:spcPct val="90000"/>
              </a:lnSpc>
              <a:spcBef>
                <a:spcPts val="0"/>
              </a:spcBef>
              <a:spcAft>
                <a:spcPts val="0"/>
              </a:spcAft>
              <a:buNone/>
            </a:pPr>
            <a:r>
              <a:rPr lang="en" sz="2800" b="1">
                <a:solidFill>
                  <a:srgbClr val="47391B"/>
                </a:solidFill>
                <a:latin typeface="Proxima Nova"/>
                <a:ea typeface="Proxima Nova"/>
                <a:cs typeface="Proxima Nova"/>
                <a:sym typeface="Proxima Nova"/>
              </a:rPr>
              <a:t>Getting the Support You Need</a:t>
            </a:r>
            <a:endParaRPr sz="2800" b="1">
              <a:solidFill>
                <a:srgbClr val="47391B"/>
              </a:solidFill>
              <a:latin typeface="Proxima Nova"/>
              <a:ea typeface="Proxima Nova"/>
              <a:cs typeface="Proxima Nova"/>
              <a:sym typeface="Proxima Nova"/>
            </a:endParaRPr>
          </a:p>
        </p:txBody>
      </p:sp>
      <p:pic>
        <p:nvPicPr>
          <p:cNvPr id="566" name="Google Shape;566;p55"/>
          <p:cNvPicPr preferRelativeResize="0"/>
          <p:nvPr/>
        </p:nvPicPr>
        <p:blipFill rotWithShape="1">
          <a:blip r:embed="rId3">
            <a:alphaModFix/>
          </a:blip>
          <a:srcRect l="386" r="386"/>
          <a:stretch/>
        </p:blipFill>
        <p:spPr>
          <a:xfrm>
            <a:off x="288352" y="583450"/>
            <a:ext cx="857025" cy="784026"/>
          </a:xfrm>
          <a:prstGeom prst="rect">
            <a:avLst/>
          </a:prstGeom>
          <a:noFill/>
          <a:ln>
            <a:noFill/>
          </a:ln>
        </p:spPr>
      </p:pic>
      <p:sp>
        <p:nvSpPr>
          <p:cNvPr id="567" name="Google Shape;567;p55"/>
          <p:cNvSpPr txBox="1"/>
          <p:nvPr/>
        </p:nvSpPr>
        <p:spPr>
          <a:xfrm>
            <a:off x="354075" y="1547650"/>
            <a:ext cx="5442300" cy="3043500"/>
          </a:xfrm>
          <a:prstGeom prst="rect">
            <a:avLst/>
          </a:prstGeom>
          <a:noFill/>
          <a:ln>
            <a:noFill/>
          </a:ln>
        </p:spPr>
        <p:txBody>
          <a:bodyPr spcFirstLastPara="1" wrap="square" lIns="91425" tIns="45700" rIns="91425" bIns="45700" anchor="t" anchorCtr="0">
            <a:normAutofit/>
          </a:bodyPr>
          <a:lstStyle/>
          <a:p>
            <a:pPr marL="228600" lvl="0" indent="-222250" algn="l" rtl="0">
              <a:lnSpc>
                <a:spcPct val="90000"/>
              </a:lnSpc>
              <a:spcBef>
                <a:spcPts val="1000"/>
              </a:spcBef>
              <a:spcAft>
                <a:spcPts val="0"/>
              </a:spcAft>
              <a:buClr>
                <a:srgbClr val="000000"/>
              </a:buClr>
              <a:buSzPts val="1700"/>
              <a:buFont typeface="Proxima Nova"/>
              <a:buChar char="•"/>
            </a:pPr>
            <a:r>
              <a:rPr lang="en" sz="1700">
                <a:solidFill>
                  <a:schemeClr val="dk1"/>
                </a:solidFill>
                <a:latin typeface="Proxima Nova"/>
                <a:ea typeface="Proxima Nova"/>
                <a:cs typeface="Proxima Nova"/>
                <a:sym typeface="Proxima Nova"/>
              </a:rPr>
              <a:t>Draw from this session’s review of the client’s Personal Health Vision to identify challenges that can be transferred to the first column on Worksheet 4B.</a:t>
            </a:r>
            <a:endParaRPr sz="1700">
              <a:solidFill>
                <a:srgbClr val="595959"/>
              </a:solidFill>
              <a:latin typeface="Proxima Nova"/>
              <a:ea typeface="Proxima Nova"/>
              <a:cs typeface="Proxima Nova"/>
              <a:sym typeface="Proxima Nova"/>
            </a:endParaRPr>
          </a:p>
          <a:p>
            <a:pPr marL="228600" lvl="0" indent="-222250" algn="l" rtl="0">
              <a:lnSpc>
                <a:spcPct val="90000"/>
              </a:lnSpc>
              <a:spcBef>
                <a:spcPts val="900"/>
              </a:spcBef>
              <a:spcAft>
                <a:spcPts val="0"/>
              </a:spcAft>
              <a:buClr>
                <a:srgbClr val="000000"/>
              </a:buClr>
              <a:buSzPts val="1700"/>
              <a:buFont typeface="Proxima Nova"/>
              <a:buChar char="•"/>
            </a:pPr>
            <a:r>
              <a:rPr lang="en" sz="1700">
                <a:solidFill>
                  <a:schemeClr val="dk1"/>
                </a:solidFill>
                <a:latin typeface="Proxima Nova"/>
                <a:ea typeface="Proxima Nova"/>
                <a:cs typeface="Proxima Nova"/>
                <a:sym typeface="Proxima Nova"/>
              </a:rPr>
              <a:t>Have client identify people and resources that could be helpful around each challenge listed.</a:t>
            </a:r>
            <a:endParaRPr sz="1700">
              <a:solidFill>
                <a:schemeClr val="dk1"/>
              </a:solidFill>
              <a:latin typeface="Proxima Nova"/>
              <a:ea typeface="Proxima Nova"/>
              <a:cs typeface="Proxima Nova"/>
              <a:sym typeface="Proxima Nova"/>
            </a:endParaRPr>
          </a:p>
          <a:p>
            <a:pPr marL="228600" lvl="0" indent="-222250" algn="l" rtl="0">
              <a:lnSpc>
                <a:spcPct val="100000"/>
              </a:lnSpc>
              <a:spcBef>
                <a:spcPts val="1000"/>
              </a:spcBef>
              <a:spcAft>
                <a:spcPts val="0"/>
              </a:spcAft>
              <a:buClr>
                <a:schemeClr val="dk1"/>
              </a:buClr>
              <a:buSzPts val="1700"/>
              <a:buFont typeface="Proxima Nova"/>
              <a:buChar char="•"/>
            </a:pPr>
            <a:r>
              <a:rPr lang="en" sz="1700">
                <a:solidFill>
                  <a:schemeClr val="dk1"/>
                </a:solidFill>
                <a:latin typeface="Proxima Nova"/>
                <a:ea typeface="Proxima Nova"/>
                <a:cs typeface="Proxima Nova"/>
                <a:sym typeface="Proxima Nova"/>
              </a:rPr>
              <a:t>Ask client to think about whether there are new sources of support the client could utilize around some components of the plan.</a:t>
            </a:r>
            <a:endParaRPr sz="1700">
              <a:solidFill>
                <a:schemeClr val="dk1"/>
              </a:solidFill>
              <a:latin typeface="Proxima Nova"/>
              <a:ea typeface="Proxima Nova"/>
              <a:cs typeface="Proxima Nova"/>
              <a:sym typeface="Proxima Nova"/>
            </a:endParaRPr>
          </a:p>
          <a:p>
            <a:pPr marL="228600" lvl="0" indent="-222250" algn="l" rtl="0">
              <a:lnSpc>
                <a:spcPct val="90000"/>
              </a:lnSpc>
              <a:spcBef>
                <a:spcPts val="500"/>
              </a:spcBef>
              <a:spcAft>
                <a:spcPts val="0"/>
              </a:spcAft>
              <a:buClr>
                <a:schemeClr val="dk1"/>
              </a:buClr>
              <a:buSzPts val="1700"/>
              <a:buFont typeface="Proxima Nova"/>
              <a:buChar char="•"/>
            </a:pPr>
            <a:r>
              <a:rPr lang="en" sz="1700">
                <a:solidFill>
                  <a:schemeClr val="dk1"/>
                </a:solidFill>
                <a:latin typeface="Proxima Nova"/>
                <a:ea typeface="Proxima Nova"/>
                <a:cs typeface="Proxima Nova"/>
                <a:sym typeface="Proxima Nova"/>
              </a:rPr>
              <a:t>Are there organizations on the resource list that might be helpful?</a:t>
            </a:r>
            <a:endParaRPr sz="1700">
              <a:solidFill>
                <a:schemeClr val="dk1"/>
              </a:solidFill>
              <a:latin typeface="Proxima Nova"/>
              <a:ea typeface="Proxima Nova"/>
              <a:cs typeface="Proxima Nova"/>
              <a:sym typeface="Proxima Nova"/>
            </a:endParaRPr>
          </a:p>
        </p:txBody>
      </p:sp>
      <p:sp>
        <p:nvSpPr>
          <p:cNvPr id="568" name="Google Shape;568;p55"/>
          <p:cNvSpPr/>
          <p:nvPr/>
        </p:nvSpPr>
        <p:spPr>
          <a:xfrm>
            <a:off x="0" y="-13250"/>
            <a:ext cx="9144000" cy="245100"/>
          </a:xfrm>
          <a:prstGeom prst="rect">
            <a:avLst/>
          </a:prstGeom>
          <a:solidFill>
            <a:srgbClr val="EC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5"/>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THREE</a:t>
            </a:r>
            <a:endParaRPr sz="1800">
              <a:solidFill>
                <a:schemeClr val="lt1"/>
              </a:solidFill>
              <a:latin typeface="Proxima Nova"/>
              <a:ea typeface="Proxima Nova"/>
              <a:cs typeface="Proxima Nova"/>
              <a:sym typeface="Proxima Nova"/>
            </a:endParaRPr>
          </a:p>
        </p:txBody>
      </p:sp>
      <p:sp>
        <p:nvSpPr>
          <p:cNvPr id="570" name="Google Shape;570;p55"/>
          <p:cNvSpPr/>
          <p:nvPr/>
        </p:nvSpPr>
        <p:spPr>
          <a:xfrm>
            <a:off x="0" y="-13250"/>
            <a:ext cx="9144000" cy="245100"/>
          </a:xfrm>
          <a:prstGeom prst="rect">
            <a:avLst/>
          </a:prstGeom>
          <a:solidFill>
            <a:srgbClr val="47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5"/>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FOUR</a:t>
            </a:r>
            <a:endParaRPr sz="1800">
              <a:solidFill>
                <a:schemeClr val="lt1"/>
              </a:solidFill>
              <a:latin typeface="Proxima Nova"/>
              <a:ea typeface="Proxima Nova"/>
              <a:cs typeface="Proxima Nova"/>
              <a:sym typeface="Proxima Nova"/>
            </a:endParaRPr>
          </a:p>
        </p:txBody>
      </p:sp>
      <p:sp>
        <p:nvSpPr>
          <p:cNvPr id="572" name="Google Shape;572;p55"/>
          <p:cNvSpPr/>
          <p:nvPr/>
        </p:nvSpPr>
        <p:spPr>
          <a:xfrm>
            <a:off x="5972350" y="1547650"/>
            <a:ext cx="3256800" cy="2865000"/>
          </a:xfrm>
          <a:prstGeom prst="rect">
            <a:avLst/>
          </a:prstGeom>
          <a:noFill/>
          <a:ln w="9525" cap="flat" cmpd="sng">
            <a:solidFill>
              <a:srgbClr val="4739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3" name="Google Shape;573;p55"/>
          <p:cNvPicPr preferRelativeResize="0"/>
          <p:nvPr/>
        </p:nvPicPr>
        <p:blipFill rotWithShape="1">
          <a:blip r:embed="rId4">
            <a:alphaModFix/>
          </a:blip>
          <a:srcRect l="12422" r="12422"/>
          <a:stretch/>
        </p:blipFill>
        <p:spPr>
          <a:xfrm>
            <a:off x="6056400" y="1609750"/>
            <a:ext cx="3087601" cy="27381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56"/>
          <p:cNvSpPr/>
          <p:nvPr/>
        </p:nvSpPr>
        <p:spPr>
          <a:xfrm>
            <a:off x="-25" y="0"/>
            <a:ext cx="9144000" cy="4502400"/>
          </a:xfrm>
          <a:prstGeom prst="rect">
            <a:avLst/>
          </a:prstGeom>
          <a:solidFill>
            <a:srgbClr val="47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6"/>
          <p:cNvSpPr txBox="1"/>
          <p:nvPr/>
        </p:nvSpPr>
        <p:spPr>
          <a:xfrm>
            <a:off x="4491450" y="1362400"/>
            <a:ext cx="3487200" cy="2198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Gender Affirmation Exercise:</a:t>
            </a:r>
            <a:endParaRPr sz="3800">
              <a:solidFill>
                <a:schemeClr val="lt1"/>
              </a:solidFill>
              <a:latin typeface="Proxima Nova Extrabold"/>
              <a:ea typeface="Proxima Nova Extrabold"/>
              <a:cs typeface="Proxima Nova Extrabold"/>
              <a:sym typeface="Proxima Nova Extrabold"/>
            </a:endParaRPr>
          </a:p>
          <a:p>
            <a:pPr marL="0" marR="0" lvl="0" indent="0" algn="l" rtl="0">
              <a:lnSpc>
                <a:spcPct val="90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Practice</a:t>
            </a:r>
            <a:endParaRPr sz="3800">
              <a:solidFill>
                <a:schemeClr val="lt1"/>
              </a:solidFill>
              <a:latin typeface="Proxima Nova Extrabold"/>
              <a:ea typeface="Proxima Nova Extrabold"/>
              <a:cs typeface="Proxima Nova Extrabold"/>
              <a:sym typeface="Proxima Nova Extrabold"/>
            </a:endParaRPr>
          </a:p>
        </p:txBody>
      </p:sp>
      <p:pic>
        <p:nvPicPr>
          <p:cNvPr id="580" name="Google Shape;580;p56"/>
          <p:cNvPicPr preferRelativeResize="0"/>
          <p:nvPr/>
        </p:nvPicPr>
        <p:blipFill>
          <a:blip r:embed="rId3">
            <a:alphaModFix/>
          </a:blip>
          <a:stretch>
            <a:fillRect/>
          </a:stretch>
        </p:blipFill>
        <p:spPr>
          <a:xfrm>
            <a:off x="245725" y="-53000"/>
            <a:ext cx="4502426" cy="4502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7"/>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7"/>
          <p:cNvSpPr txBox="1"/>
          <p:nvPr/>
        </p:nvSpPr>
        <p:spPr>
          <a:xfrm>
            <a:off x="463500" y="2556050"/>
            <a:ext cx="8276700" cy="738300"/>
          </a:xfrm>
          <a:prstGeom prst="rect">
            <a:avLst/>
          </a:prstGeom>
          <a:noFill/>
          <a:ln>
            <a:noFill/>
          </a:ln>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 sz="3600" b="1">
                <a:solidFill>
                  <a:schemeClr val="lt1"/>
                </a:solidFill>
                <a:latin typeface="Proxima Nova"/>
                <a:ea typeface="Proxima Nova"/>
                <a:cs typeface="Proxima Nova"/>
                <a:sym typeface="Proxima Nova"/>
              </a:rPr>
              <a:t>[break]</a:t>
            </a:r>
            <a:endParaRPr sz="3600" b="1">
              <a:solidFill>
                <a:schemeClr val="lt1"/>
              </a:solidFill>
              <a:latin typeface="Proxima Nova"/>
              <a:ea typeface="Proxima Nova"/>
              <a:cs typeface="Proxima Nova"/>
              <a:sym typeface="Proxima Nova"/>
            </a:endParaRPr>
          </a:p>
        </p:txBody>
      </p:sp>
      <p:pic>
        <p:nvPicPr>
          <p:cNvPr id="587" name="Google Shape;587;p57"/>
          <p:cNvPicPr preferRelativeResize="0"/>
          <p:nvPr/>
        </p:nvPicPr>
        <p:blipFill>
          <a:blip r:embed="rId3">
            <a:alphaModFix/>
          </a:blip>
          <a:stretch>
            <a:fillRect/>
          </a:stretch>
        </p:blipFill>
        <p:spPr>
          <a:xfrm>
            <a:off x="3617841" y="946950"/>
            <a:ext cx="1908324" cy="1588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414375" y="634350"/>
            <a:ext cx="2641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t>Healthy Divas:</a:t>
            </a:r>
            <a:endParaRPr sz="2820"/>
          </a:p>
        </p:txBody>
      </p:sp>
      <p:sp>
        <p:nvSpPr>
          <p:cNvPr id="75" name="Google Shape;75;p13"/>
          <p:cNvSpPr txBox="1"/>
          <p:nvPr/>
        </p:nvSpPr>
        <p:spPr>
          <a:xfrm>
            <a:off x="334925" y="1375975"/>
            <a:ext cx="3038700" cy="1653900"/>
          </a:xfrm>
          <a:prstGeom prst="rect">
            <a:avLst/>
          </a:prstGeom>
          <a:noFill/>
          <a:ln>
            <a:noFill/>
          </a:ln>
        </p:spPr>
        <p:txBody>
          <a:bodyPr spcFirstLastPara="1" wrap="square" lIns="91425" tIns="45700" rIns="91425" bIns="45700" anchor="t" anchorCtr="0">
            <a:noAutofit/>
          </a:bodyPr>
          <a:lstStyle/>
          <a:p>
            <a:pPr marL="228600" lvl="0" indent="-215900" algn="l" rtl="0">
              <a:lnSpc>
                <a:spcPct val="90000"/>
              </a:lnSpc>
              <a:spcBef>
                <a:spcPts val="1000"/>
              </a:spcBef>
              <a:spcAft>
                <a:spcPts val="0"/>
              </a:spcAft>
              <a:buClr>
                <a:srgbClr val="000000"/>
              </a:buClr>
              <a:buSzPts val="2600"/>
              <a:buFont typeface="Proxima Nova Semibold"/>
              <a:buChar char="•"/>
            </a:pPr>
            <a:r>
              <a:rPr lang="en" sz="2200">
                <a:solidFill>
                  <a:srgbClr val="595959"/>
                </a:solidFill>
                <a:latin typeface="Proxima Nova Semibold"/>
                <a:ea typeface="Proxima Nova Semibold"/>
                <a:cs typeface="Proxima Nova Semibold"/>
                <a:sym typeface="Proxima Nova Semibold"/>
              </a:rPr>
              <a:t>6 sessions with</a:t>
            </a:r>
            <a:br>
              <a:rPr lang="en" sz="2200">
                <a:solidFill>
                  <a:srgbClr val="595959"/>
                </a:solidFill>
                <a:latin typeface="Proxima Nova Semibold"/>
                <a:ea typeface="Proxima Nova Semibold"/>
                <a:cs typeface="Proxima Nova Semibold"/>
                <a:sym typeface="Proxima Nova Semibold"/>
              </a:rPr>
            </a:br>
            <a:r>
              <a:rPr lang="en" sz="2200">
                <a:solidFill>
                  <a:srgbClr val="595959"/>
                </a:solidFill>
                <a:latin typeface="Proxima Nova Semibold"/>
                <a:ea typeface="Proxima Nova Semibold"/>
                <a:cs typeface="Proxima Nova Semibold"/>
                <a:sym typeface="Proxima Nova Semibold"/>
              </a:rPr>
              <a:t>peer counselor</a:t>
            </a:r>
            <a:endParaRPr sz="2200">
              <a:solidFill>
                <a:srgbClr val="595959"/>
              </a:solidFill>
              <a:latin typeface="Proxima Nova Semibold"/>
              <a:ea typeface="Proxima Nova Semibold"/>
              <a:cs typeface="Proxima Nova Semibold"/>
              <a:sym typeface="Proxima Nova Semibold"/>
            </a:endParaRPr>
          </a:p>
          <a:p>
            <a:pPr marL="228600" lvl="0" indent="-190500" algn="l" rtl="0">
              <a:lnSpc>
                <a:spcPct val="90000"/>
              </a:lnSpc>
              <a:spcBef>
                <a:spcPts val="1600"/>
              </a:spcBef>
              <a:spcAft>
                <a:spcPts val="1600"/>
              </a:spcAft>
              <a:buClr>
                <a:srgbClr val="595959"/>
              </a:buClr>
              <a:buSzPts val="2200"/>
              <a:buFont typeface="Proxima Nova Semibold"/>
              <a:buChar char="•"/>
            </a:pPr>
            <a:r>
              <a:rPr lang="en" sz="2200">
                <a:solidFill>
                  <a:srgbClr val="595959"/>
                </a:solidFill>
                <a:latin typeface="Proxima Nova Semibold"/>
                <a:ea typeface="Proxima Nova Semibold"/>
                <a:cs typeface="Proxima Nova Semibold"/>
                <a:sym typeface="Proxima Nova Semibold"/>
              </a:rPr>
              <a:t>1 group workshop with provider</a:t>
            </a:r>
            <a:endParaRPr sz="2200">
              <a:solidFill>
                <a:srgbClr val="595959"/>
              </a:solidFill>
              <a:latin typeface="Proxima Nova Semibold"/>
              <a:ea typeface="Proxima Nova Semibold"/>
              <a:cs typeface="Proxima Nova Semibold"/>
              <a:sym typeface="Proxima Nova Semibold"/>
            </a:endParaRPr>
          </a:p>
        </p:txBody>
      </p:sp>
      <p:grpSp>
        <p:nvGrpSpPr>
          <p:cNvPr id="76" name="Google Shape;76;p13"/>
          <p:cNvGrpSpPr/>
          <p:nvPr/>
        </p:nvGrpSpPr>
        <p:grpSpPr>
          <a:xfrm>
            <a:off x="3866913" y="570291"/>
            <a:ext cx="5389904" cy="3790008"/>
            <a:chOff x="4237625" y="685350"/>
            <a:chExt cx="5019000" cy="3529200"/>
          </a:xfrm>
        </p:grpSpPr>
        <p:sp>
          <p:nvSpPr>
            <p:cNvPr id="77" name="Google Shape;77;p13"/>
            <p:cNvSpPr/>
            <p:nvPr/>
          </p:nvSpPr>
          <p:spPr>
            <a:xfrm>
              <a:off x="4237625" y="685350"/>
              <a:ext cx="5019000" cy="3529200"/>
            </a:xfrm>
            <a:prstGeom prst="rect">
              <a:avLst/>
            </a:prstGeom>
            <a:noFill/>
            <a:ln w="9525" cap="flat" cmpd="sng">
              <a:solidFill>
                <a:srgbClr val="E642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78;p13"/>
            <p:cNvPicPr preferRelativeResize="0"/>
            <p:nvPr/>
          </p:nvPicPr>
          <p:blipFill rotWithShape="1">
            <a:blip r:embed="rId3">
              <a:alphaModFix/>
            </a:blip>
            <a:srcRect l="1834" t="7939" r="13620" b="3846"/>
            <a:stretch/>
          </p:blipFill>
          <p:spPr>
            <a:xfrm>
              <a:off x="4336250" y="787775"/>
              <a:ext cx="4807752" cy="3343701"/>
            </a:xfrm>
            <a:prstGeom prst="rect">
              <a:avLst/>
            </a:prstGeom>
            <a:noFill/>
            <a:ln>
              <a:noFill/>
            </a:ln>
          </p:spPr>
        </p:pic>
      </p:grpSp>
      <p:sp>
        <p:nvSpPr>
          <p:cNvPr id="79" name="Google Shape;79;p13"/>
          <p:cNvSpPr txBox="1"/>
          <p:nvPr/>
        </p:nvSpPr>
        <p:spPr>
          <a:xfrm>
            <a:off x="338175" y="3155805"/>
            <a:ext cx="3151200" cy="109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00">
                <a:solidFill>
                  <a:srgbClr val="000000"/>
                </a:solidFill>
                <a:latin typeface="Proxima Nova"/>
                <a:ea typeface="Proxima Nova"/>
                <a:cs typeface="Proxima Nova"/>
                <a:sym typeface="Proxima Nova"/>
              </a:rPr>
              <a:t>Funded by NIH/NIMH R01MH106373 (PI: Sevelius), California HIV/AIDS Research Program IDEA award, UCSF Academic Senate Individual Investigator Grant 555242-34935, CAPS Innovative Award</a:t>
            </a:r>
            <a:endParaRPr sz="1300">
              <a:latin typeface="Proxima Nova"/>
              <a:ea typeface="Proxima Nova"/>
              <a:cs typeface="Proxima Nova"/>
              <a:sym typeface="Proxima Nov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8"/>
          <p:cNvSpPr/>
          <p:nvPr/>
        </p:nvSpPr>
        <p:spPr>
          <a:xfrm>
            <a:off x="5217575" y="0"/>
            <a:ext cx="3926400" cy="4502400"/>
          </a:xfrm>
          <a:prstGeom prst="rect">
            <a:avLst/>
          </a:prstGeom>
          <a:solidFill>
            <a:srgbClr val="009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8"/>
          <p:cNvSpPr txBox="1"/>
          <p:nvPr/>
        </p:nvSpPr>
        <p:spPr>
          <a:xfrm>
            <a:off x="5470325" y="2244900"/>
            <a:ext cx="34209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a:solidFill>
                  <a:srgbClr val="FAE455"/>
                </a:solidFill>
                <a:latin typeface="Proxima Nova"/>
                <a:ea typeface="Proxima Nova"/>
                <a:cs typeface="Proxima Nova"/>
                <a:sym typeface="Proxima Nova"/>
              </a:rPr>
              <a:t>Celebrating Successes and Working Through Challenges</a:t>
            </a:r>
            <a:endParaRPr sz="2800">
              <a:solidFill>
                <a:srgbClr val="FAE455"/>
              </a:solidFill>
              <a:latin typeface="Proxima Nova"/>
              <a:ea typeface="Proxima Nova"/>
              <a:cs typeface="Proxima Nova"/>
              <a:sym typeface="Proxima Nova"/>
            </a:endParaRPr>
          </a:p>
        </p:txBody>
      </p:sp>
      <p:grpSp>
        <p:nvGrpSpPr>
          <p:cNvPr id="594" name="Google Shape;594;p58"/>
          <p:cNvGrpSpPr/>
          <p:nvPr/>
        </p:nvGrpSpPr>
        <p:grpSpPr>
          <a:xfrm>
            <a:off x="5458150" y="526650"/>
            <a:ext cx="5166325" cy="1427700"/>
            <a:chOff x="5458150" y="298050"/>
            <a:chExt cx="5166325" cy="1427700"/>
          </a:xfrm>
        </p:grpSpPr>
        <p:sp>
          <p:nvSpPr>
            <p:cNvPr id="595" name="Google Shape;595;p58"/>
            <p:cNvSpPr txBox="1"/>
            <p:nvPr/>
          </p:nvSpPr>
          <p:spPr>
            <a:xfrm>
              <a:off x="5458150" y="298050"/>
              <a:ext cx="3864600" cy="1350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Session Five:</a:t>
              </a:r>
              <a:br>
                <a:rPr lang="en" sz="3800">
                  <a:solidFill>
                    <a:schemeClr val="lt1"/>
                  </a:solidFill>
                  <a:latin typeface="Proxima Nova Extrabold"/>
                  <a:ea typeface="Proxima Nova Extrabold"/>
                  <a:cs typeface="Proxima Nova Extrabold"/>
                  <a:sym typeface="Proxima Nova Extrabold"/>
                </a:rPr>
              </a:br>
              <a:r>
                <a:rPr lang="en" sz="3800">
                  <a:solidFill>
                    <a:schemeClr val="lt1"/>
                  </a:solidFill>
                  <a:latin typeface="Proxima Nova Extrabold"/>
                  <a:ea typeface="Proxima Nova Extrabold"/>
                  <a:cs typeface="Proxima Nova Extrabold"/>
                  <a:sym typeface="Proxima Nova Extrabold"/>
                </a:rPr>
                <a:t>Work it</a:t>
              </a:r>
              <a:endParaRPr sz="2600">
                <a:solidFill>
                  <a:srgbClr val="FAE455"/>
                </a:solidFill>
                <a:latin typeface="Proxima Nova"/>
                <a:ea typeface="Proxima Nova"/>
                <a:cs typeface="Proxima Nova"/>
                <a:sym typeface="Proxima Nova"/>
              </a:endParaRPr>
            </a:p>
          </p:txBody>
        </p:sp>
        <p:sp>
          <p:nvSpPr>
            <p:cNvPr id="596" name="Google Shape;596;p58"/>
            <p:cNvSpPr txBox="1"/>
            <p:nvPr/>
          </p:nvSpPr>
          <p:spPr>
            <a:xfrm>
              <a:off x="7094675" y="636150"/>
              <a:ext cx="3529800" cy="1089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7200">
                  <a:solidFill>
                    <a:schemeClr val="lt1"/>
                  </a:solidFill>
                  <a:latin typeface="Vujahday Script"/>
                  <a:ea typeface="Vujahday Script"/>
                  <a:cs typeface="Vujahday Script"/>
                  <a:sym typeface="Vujahday Script"/>
                </a:rPr>
                <a:t>Out!</a:t>
              </a:r>
              <a:endParaRPr sz="2600">
                <a:solidFill>
                  <a:srgbClr val="FAE455"/>
                </a:solidFill>
                <a:latin typeface="Proxima Nova"/>
                <a:ea typeface="Proxima Nova"/>
                <a:cs typeface="Proxima Nova"/>
                <a:sym typeface="Proxima Nova"/>
              </a:endParaRPr>
            </a:p>
          </p:txBody>
        </p:sp>
      </p:grpSp>
      <p:pic>
        <p:nvPicPr>
          <p:cNvPr id="597" name="Google Shape;597;p58"/>
          <p:cNvPicPr preferRelativeResize="0"/>
          <p:nvPr/>
        </p:nvPicPr>
        <p:blipFill rotWithShape="1">
          <a:blip r:embed="rId3">
            <a:alphaModFix/>
          </a:blip>
          <a:srcRect t="4992" b="37493"/>
          <a:stretch/>
        </p:blipFill>
        <p:spPr>
          <a:xfrm>
            <a:off x="0" y="-1"/>
            <a:ext cx="5217576" cy="4502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9"/>
          <p:cNvSpPr txBox="1">
            <a:spLocks noGrp="1"/>
          </p:cNvSpPr>
          <p:nvPr>
            <p:ph type="title"/>
          </p:nvPr>
        </p:nvSpPr>
        <p:spPr>
          <a:xfrm>
            <a:off x="311700" y="47003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98A8"/>
                </a:solidFill>
              </a:rPr>
              <a:t>Session Objectives</a:t>
            </a:r>
            <a:endParaRPr>
              <a:solidFill>
                <a:srgbClr val="0098A8"/>
              </a:solidFill>
            </a:endParaRPr>
          </a:p>
        </p:txBody>
      </p:sp>
      <p:sp>
        <p:nvSpPr>
          <p:cNvPr id="603" name="Google Shape;603;p59"/>
          <p:cNvSpPr/>
          <p:nvPr/>
        </p:nvSpPr>
        <p:spPr>
          <a:xfrm>
            <a:off x="0" y="-13250"/>
            <a:ext cx="9144000" cy="245100"/>
          </a:xfrm>
          <a:prstGeom prst="rect">
            <a:avLst/>
          </a:prstGeom>
          <a:solidFill>
            <a:srgbClr val="009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9"/>
          <p:cNvSpPr txBox="1"/>
          <p:nvPr/>
        </p:nvSpPr>
        <p:spPr>
          <a:xfrm>
            <a:off x="316200" y="1091175"/>
            <a:ext cx="4365900" cy="33822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1700">
                <a:solidFill>
                  <a:srgbClr val="222222"/>
                </a:solidFill>
                <a:latin typeface="Proxima Nova"/>
                <a:ea typeface="Proxima Nova"/>
                <a:cs typeface="Proxima Nova"/>
                <a:sym typeface="Proxima Nova"/>
              </a:rPr>
              <a:t>Clients will:</a:t>
            </a:r>
            <a:endParaRPr sz="1700">
              <a:solidFill>
                <a:srgbClr val="222222"/>
              </a:solidFill>
              <a:latin typeface="Proxima Nova"/>
              <a:ea typeface="Proxima Nova"/>
              <a:cs typeface="Proxima Nova"/>
              <a:sym typeface="Proxima Nova"/>
            </a:endParaRPr>
          </a:p>
          <a:p>
            <a:pPr marL="457200" lvl="0" indent="-336550" algn="l" rtl="0">
              <a:lnSpc>
                <a:spcPct val="115000"/>
              </a:lnSpc>
              <a:spcBef>
                <a:spcPts val="4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Discuss and reinforce progress towards goals* </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Identify recent successes and amplify them</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Identify challenges to reaching health and HIV treatment- or prevention-related goals</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Set a new health-related goal</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60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Complete gender affirmation exercise</a:t>
            </a:r>
            <a:endParaRPr sz="1700">
              <a:solidFill>
                <a:srgbClr val="222222"/>
              </a:solidFill>
              <a:latin typeface="Proxima Nova"/>
              <a:ea typeface="Proxima Nova"/>
              <a:cs typeface="Proxima Nova"/>
              <a:sym typeface="Proxima Nova"/>
            </a:endParaRPr>
          </a:p>
        </p:txBody>
      </p:sp>
      <p:sp>
        <p:nvSpPr>
          <p:cNvPr id="605" name="Google Shape;605;p59"/>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FIVE</a:t>
            </a:r>
            <a:endParaRPr sz="1800">
              <a:solidFill>
                <a:schemeClr val="lt1"/>
              </a:solidFill>
              <a:latin typeface="Proxima Nova"/>
              <a:ea typeface="Proxima Nova"/>
              <a:cs typeface="Proxima Nova"/>
              <a:sym typeface="Proxima Nova"/>
            </a:endParaRPr>
          </a:p>
        </p:txBody>
      </p:sp>
      <p:sp>
        <p:nvSpPr>
          <p:cNvPr id="606" name="Google Shape;606;p59"/>
          <p:cNvSpPr/>
          <p:nvPr/>
        </p:nvSpPr>
        <p:spPr>
          <a:xfrm>
            <a:off x="4956300" y="1386150"/>
            <a:ext cx="4277100" cy="2980800"/>
          </a:xfrm>
          <a:prstGeom prst="rect">
            <a:avLst/>
          </a:prstGeom>
          <a:noFill/>
          <a:ln w="9525" cap="flat" cmpd="sng">
            <a:solidFill>
              <a:srgbClr val="0098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7" name="Google Shape;607;p59"/>
          <p:cNvPicPr preferRelativeResize="0"/>
          <p:nvPr/>
        </p:nvPicPr>
        <p:blipFill rotWithShape="1">
          <a:blip r:embed="rId3">
            <a:alphaModFix/>
          </a:blip>
          <a:srcRect t="16732" b="37069"/>
          <a:stretch/>
        </p:blipFill>
        <p:spPr>
          <a:xfrm>
            <a:off x="5040350" y="1448250"/>
            <a:ext cx="4097174" cy="28398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0"/>
          <p:cNvSpPr/>
          <p:nvPr/>
        </p:nvSpPr>
        <p:spPr>
          <a:xfrm>
            <a:off x="4524475" y="0"/>
            <a:ext cx="4619400" cy="4502400"/>
          </a:xfrm>
          <a:prstGeom prst="rect">
            <a:avLst/>
          </a:prstGeom>
          <a:solidFill>
            <a:srgbClr val="C02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0"/>
          <p:cNvSpPr txBox="1"/>
          <p:nvPr/>
        </p:nvSpPr>
        <p:spPr>
          <a:xfrm>
            <a:off x="4848550" y="2992875"/>
            <a:ext cx="34209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b="1">
                <a:solidFill>
                  <a:srgbClr val="FAE455"/>
                </a:solidFill>
                <a:latin typeface="Proxima Nova"/>
                <a:ea typeface="Proxima Nova"/>
                <a:cs typeface="Proxima Nova"/>
                <a:sym typeface="Proxima Nova"/>
              </a:rPr>
              <a:t>Future Health</a:t>
            </a:r>
            <a:endParaRPr sz="2800">
              <a:solidFill>
                <a:srgbClr val="FAE455"/>
              </a:solidFill>
              <a:latin typeface="Proxima Nova"/>
              <a:ea typeface="Proxima Nova"/>
              <a:cs typeface="Proxima Nova"/>
              <a:sym typeface="Proxima Nova"/>
            </a:endParaRPr>
          </a:p>
        </p:txBody>
      </p:sp>
      <p:grpSp>
        <p:nvGrpSpPr>
          <p:cNvPr id="614" name="Google Shape;614;p60"/>
          <p:cNvGrpSpPr/>
          <p:nvPr/>
        </p:nvGrpSpPr>
        <p:grpSpPr>
          <a:xfrm>
            <a:off x="4848550" y="1213200"/>
            <a:ext cx="4253050" cy="1424775"/>
            <a:chOff x="4848550" y="984600"/>
            <a:chExt cx="4253050" cy="1424775"/>
          </a:xfrm>
        </p:grpSpPr>
        <p:sp>
          <p:nvSpPr>
            <p:cNvPr id="615" name="Google Shape;615;p60"/>
            <p:cNvSpPr txBox="1"/>
            <p:nvPr/>
          </p:nvSpPr>
          <p:spPr>
            <a:xfrm>
              <a:off x="4848550" y="984600"/>
              <a:ext cx="38646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800">
                  <a:solidFill>
                    <a:schemeClr val="lt1"/>
                  </a:solidFill>
                  <a:latin typeface="Proxima Nova Extrabold"/>
                  <a:ea typeface="Proxima Nova Extrabold"/>
                  <a:cs typeface="Proxima Nova Extrabold"/>
                  <a:sym typeface="Proxima Nova Extrabold"/>
                </a:rPr>
                <a:t>Session Six:</a:t>
              </a:r>
              <a:br>
                <a:rPr lang="en" sz="3800">
                  <a:solidFill>
                    <a:schemeClr val="lt1"/>
                  </a:solidFill>
                  <a:latin typeface="Proxima Nova Extrabold"/>
                  <a:ea typeface="Proxima Nova Extrabold"/>
                  <a:cs typeface="Proxima Nova Extrabold"/>
                  <a:sym typeface="Proxima Nova Extrabold"/>
                </a:rPr>
              </a:br>
              <a:r>
                <a:rPr lang="en" sz="3800">
                  <a:solidFill>
                    <a:schemeClr val="lt1"/>
                  </a:solidFill>
                  <a:latin typeface="Proxima Nova Extrabold"/>
                  <a:ea typeface="Proxima Nova Extrabold"/>
                  <a:cs typeface="Proxima Nova Extrabold"/>
                  <a:sym typeface="Proxima Nova Extrabold"/>
                </a:rPr>
                <a:t>Healthy</a:t>
              </a:r>
              <a:endParaRPr sz="2600">
                <a:solidFill>
                  <a:srgbClr val="FAE455"/>
                </a:solidFill>
                <a:latin typeface="Proxima Nova"/>
                <a:ea typeface="Proxima Nova"/>
                <a:cs typeface="Proxima Nova"/>
                <a:sym typeface="Proxima Nova"/>
              </a:endParaRPr>
            </a:p>
          </p:txBody>
        </p:sp>
        <p:sp>
          <p:nvSpPr>
            <p:cNvPr id="616" name="Google Shape;616;p60"/>
            <p:cNvSpPr txBox="1"/>
            <p:nvPr/>
          </p:nvSpPr>
          <p:spPr>
            <a:xfrm>
              <a:off x="6556100" y="1347375"/>
              <a:ext cx="25455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7000">
                  <a:solidFill>
                    <a:schemeClr val="lt1"/>
                  </a:solidFill>
                  <a:latin typeface="Vujahday Script"/>
                  <a:ea typeface="Vujahday Script"/>
                  <a:cs typeface="Vujahday Script"/>
                  <a:sym typeface="Vujahday Script"/>
                </a:rPr>
                <a:t>Diva!</a:t>
              </a:r>
              <a:endParaRPr sz="2400">
                <a:solidFill>
                  <a:srgbClr val="FAE455"/>
                </a:solidFill>
                <a:latin typeface="Proxima Nova"/>
                <a:ea typeface="Proxima Nova"/>
                <a:cs typeface="Proxima Nova"/>
                <a:sym typeface="Proxima Nova"/>
              </a:endParaRPr>
            </a:p>
          </p:txBody>
        </p:sp>
      </p:grpSp>
      <p:pic>
        <p:nvPicPr>
          <p:cNvPr id="617" name="Google Shape;617;p60"/>
          <p:cNvPicPr preferRelativeResize="0"/>
          <p:nvPr/>
        </p:nvPicPr>
        <p:blipFill rotWithShape="1">
          <a:blip r:embed="rId3">
            <a:alphaModFix/>
          </a:blip>
          <a:srcRect l="11960" t="126" r="26862" b="9482"/>
          <a:stretch/>
        </p:blipFill>
        <p:spPr>
          <a:xfrm>
            <a:off x="0" y="0"/>
            <a:ext cx="4572001" cy="45024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1"/>
          <p:cNvSpPr txBox="1">
            <a:spLocks noGrp="1"/>
          </p:cNvSpPr>
          <p:nvPr>
            <p:ph type="title"/>
          </p:nvPr>
        </p:nvSpPr>
        <p:spPr>
          <a:xfrm>
            <a:off x="311700" y="47003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C028B8"/>
                </a:solidFill>
              </a:rPr>
              <a:t>Session Objectives</a:t>
            </a:r>
            <a:endParaRPr>
              <a:solidFill>
                <a:srgbClr val="C028B8"/>
              </a:solidFill>
            </a:endParaRPr>
          </a:p>
        </p:txBody>
      </p:sp>
      <p:sp>
        <p:nvSpPr>
          <p:cNvPr id="623" name="Google Shape;623;p61"/>
          <p:cNvSpPr/>
          <p:nvPr/>
        </p:nvSpPr>
        <p:spPr>
          <a:xfrm>
            <a:off x="0" y="-13250"/>
            <a:ext cx="9144000" cy="245100"/>
          </a:xfrm>
          <a:prstGeom prst="rect">
            <a:avLst/>
          </a:prstGeom>
          <a:solidFill>
            <a:srgbClr val="C02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1"/>
          <p:cNvSpPr txBox="1"/>
          <p:nvPr/>
        </p:nvSpPr>
        <p:spPr>
          <a:xfrm>
            <a:off x="311700" y="1386150"/>
            <a:ext cx="3882000" cy="270330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en" sz="1700">
                <a:solidFill>
                  <a:srgbClr val="222222"/>
                </a:solidFill>
                <a:latin typeface="Proxima Nova"/>
                <a:ea typeface="Proxima Nova"/>
                <a:cs typeface="Proxima Nova"/>
                <a:sym typeface="Proxima Nova"/>
              </a:rPr>
              <a:t>Clients will:</a:t>
            </a:r>
            <a:endParaRPr sz="1700">
              <a:solidFill>
                <a:srgbClr val="222222"/>
              </a:solidFill>
              <a:latin typeface="Proxima Nova"/>
              <a:ea typeface="Proxima Nova"/>
              <a:cs typeface="Proxima Nova"/>
              <a:sym typeface="Proxima Nova"/>
            </a:endParaRPr>
          </a:p>
          <a:p>
            <a:pPr marL="457200" lvl="0" indent="-336550" algn="l" rtl="0">
              <a:lnSpc>
                <a:spcPct val="115000"/>
              </a:lnSpc>
              <a:spcBef>
                <a:spcPts val="4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Discuss progress towards goals </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Identify continued healthcare challenges/barriers to care*</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Problem-solve one challenge related to healthcare engagement</a:t>
            </a:r>
            <a:endParaRPr sz="1700">
              <a:solidFill>
                <a:schemeClr val="dk1"/>
              </a:solidFill>
              <a:latin typeface="Proxima Nova"/>
              <a:ea typeface="Proxima Nova"/>
              <a:cs typeface="Proxima Nova"/>
              <a:sym typeface="Proxima Nova"/>
            </a:endParaRPr>
          </a:p>
          <a:p>
            <a:pPr marL="457200" lvl="0" indent="-336550" algn="l" rtl="0">
              <a:lnSpc>
                <a:spcPct val="115000"/>
              </a:lnSpc>
              <a:spcBef>
                <a:spcPts val="600"/>
              </a:spcBef>
              <a:spcAft>
                <a:spcPts val="600"/>
              </a:spcAft>
              <a:buClr>
                <a:srgbClr val="222222"/>
              </a:buClr>
              <a:buSzPts val="1700"/>
              <a:buFont typeface="Proxima Nova"/>
              <a:buChar char="•"/>
            </a:pPr>
            <a:r>
              <a:rPr lang="en" sz="1700">
                <a:solidFill>
                  <a:schemeClr val="dk1"/>
                </a:solidFill>
                <a:latin typeface="Proxima Nova"/>
                <a:ea typeface="Proxima Nova"/>
                <a:cs typeface="Proxima Nova"/>
                <a:sym typeface="Proxima Nova"/>
              </a:rPr>
              <a:t>List future goals, visualize future success</a:t>
            </a:r>
            <a:endParaRPr sz="1700">
              <a:solidFill>
                <a:srgbClr val="222222"/>
              </a:solidFill>
              <a:latin typeface="Proxima Nova"/>
              <a:ea typeface="Proxima Nova"/>
              <a:cs typeface="Proxima Nova"/>
              <a:sym typeface="Proxima Nova"/>
            </a:endParaRPr>
          </a:p>
        </p:txBody>
      </p:sp>
      <p:sp>
        <p:nvSpPr>
          <p:cNvPr id="625" name="Google Shape;625;p61"/>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SIX</a:t>
            </a:r>
            <a:endParaRPr sz="1800">
              <a:solidFill>
                <a:schemeClr val="lt1"/>
              </a:solidFill>
              <a:latin typeface="Proxima Nova"/>
              <a:ea typeface="Proxima Nova"/>
              <a:cs typeface="Proxima Nova"/>
              <a:sym typeface="Proxima Nova"/>
            </a:endParaRPr>
          </a:p>
        </p:txBody>
      </p:sp>
      <p:sp>
        <p:nvSpPr>
          <p:cNvPr id="626" name="Google Shape;626;p61"/>
          <p:cNvSpPr/>
          <p:nvPr/>
        </p:nvSpPr>
        <p:spPr>
          <a:xfrm>
            <a:off x="4978825" y="664050"/>
            <a:ext cx="4277100" cy="3646500"/>
          </a:xfrm>
          <a:prstGeom prst="rect">
            <a:avLst/>
          </a:prstGeom>
          <a:noFill/>
          <a:ln w="9525" cap="flat" cmpd="sng">
            <a:solidFill>
              <a:srgbClr val="C028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7" name="Google Shape;627;p61"/>
          <p:cNvPicPr preferRelativeResize="0"/>
          <p:nvPr/>
        </p:nvPicPr>
        <p:blipFill rotWithShape="1">
          <a:blip r:embed="rId3">
            <a:alphaModFix/>
          </a:blip>
          <a:srcRect l="6149" t="20159" r="18860" b="37274"/>
          <a:stretch/>
        </p:blipFill>
        <p:spPr>
          <a:xfrm>
            <a:off x="5062875" y="754075"/>
            <a:ext cx="4097174" cy="34890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2"/>
          <p:cNvSpPr txBox="1"/>
          <p:nvPr/>
        </p:nvSpPr>
        <p:spPr>
          <a:xfrm>
            <a:off x="1217075" y="437650"/>
            <a:ext cx="7926900" cy="96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 sz="2800" b="1">
                <a:solidFill>
                  <a:srgbClr val="262626"/>
                </a:solidFill>
                <a:latin typeface="Proxima Nova"/>
                <a:ea typeface="Proxima Nova"/>
                <a:cs typeface="Proxima Nova"/>
                <a:sym typeface="Proxima Nova"/>
              </a:rPr>
              <a:t>Activity 3:</a:t>
            </a:r>
            <a:r>
              <a:rPr lang="en" sz="2800" b="1">
                <a:solidFill>
                  <a:srgbClr val="C028B8"/>
                </a:solidFill>
                <a:latin typeface="Proxima Nova"/>
                <a:ea typeface="Proxima Nova"/>
                <a:cs typeface="Proxima Nova"/>
                <a:sym typeface="Proxima Nova"/>
              </a:rPr>
              <a:t> Review</a:t>
            </a:r>
            <a:endParaRPr sz="2800" b="1">
              <a:solidFill>
                <a:srgbClr val="C028B8"/>
              </a:solidFill>
              <a:latin typeface="Proxima Nova"/>
              <a:ea typeface="Proxima Nova"/>
              <a:cs typeface="Proxima Nova"/>
              <a:sym typeface="Proxima Nova"/>
            </a:endParaRPr>
          </a:p>
        </p:txBody>
      </p:sp>
      <p:sp>
        <p:nvSpPr>
          <p:cNvPr id="633" name="Google Shape;633;p62"/>
          <p:cNvSpPr txBox="1"/>
          <p:nvPr/>
        </p:nvSpPr>
        <p:spPr>
          <a:xfrm>
            <a:off x="1217075" y="1367475"/>
            <a:ext cx="7753200" cy="60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sz="2000" b="1">
                <a:solidFill>
                  <a:srgbClr val="C028B8"/>
                </a:solidFill>
                <a:latin typeface="Proxima Nova"/>
                <a:ea typeface="Proxima Nova"/>
                <a:cs typeface="Proxima Nova"/>
                <a:sym typeface="Proxima Nova"/>
              </a:rPr>
              <a:t>Review skills learned and topics covered in program.</a:t>
            </a:r>
            <a:br>
              <a:rPr lang="en" sz="2000" b="1">
                <a:solidFill>
                  <a:srgbClr val="C028B8"/>
                </a:solidFill>
                <a:latin typeface="Proxima Nova"/>
                <a:ea typeface="Proxima Nova"/>
                <a:cs typeface="Proxima Nova"/>
                <a:sym typeface="Proxima Nova"/>
              </a:rPr>
            </a:br>
            <a:r>
              <a:rPr lang="en" sz="2000" b="1">
                <a:solidFill>
                  <a:srgbClr val="C028B8"/>
                </a:solidFill>
                <a:latin typeface="Proxima Nova"/>
                <a:ea typeface="Proxima Nova"/>
                <a:cs typeface="Proxima Nova"/>
                <a:sym typeface="Proxima Nova"/>
              </a:rPr>
              <a:t>Help client identify how she has utilized skills.</a:t>
            </a:r>
            <a:endParaRPr sz="2000" b="1">
              <a:solidFill>
                <a:srgbClr val="47391B"/>
              </a:solidFill>
              <a:latin typeface="Proxima Nova"/>
              <a:ea typeface="Proxima Nova"/>
              <a:cs typeface="Proxima Nova"/>
              <a:sym typeface="Proxima Nova"/>
            </a:endParaRPr>
          </a:p>
        </p:txBody>
      </p:sp>
      <p:pic>
        <p:nvPicPr>
          <p:cNvPr id="634" name="Google Shape;634;p62"/>
          <p:cNvPicPr preferRelativeResize="0"/>
          <p:nvPr/>
        </p:nvPicPr>
        <p:blipFill rotWithShape="1">
          <a:blip r:embed="rId3">
            <a:alphaModFix/>
          </a:blip>
          <a:srcRect l="386" r="386"/>
          <a:stretch/>
        </p:blipFill>
        <p:spPr>
          <a:xfrm>
            <a:off x="288352" y="583450"/>
            <a:ext cx="857025" cy="784026"/>
          </a:xfrm>
          <a:prstGeom prst="rect">
            <a:avLst/>
          </a:prstGeom>
          <a:noFill/>
          <a:ln>
            <a:noFill/>
          </a:ln>
        </p:spPr>
      </p:pic>
      <p:sp>
        <p:nvSpPr>
          <p:cNvPr id="635" name="Google Shape;635;p62"/>
          <p:cNvSpPr txBox="1"/>
          <p:nvPr/>
        </p:nvSpPr>
        <p:spPr>
          <a:xfrm>
            <a:off x="1140875" y="2310250"/>
            <a:ext cx="3900300" cy="21717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500"/>
              </a:spcBef>
              <a:spcAft>
                <a:spcPts val="0"/>
              </a:spcAft>
              <a:buClr>
                <a:srgbClr val="000000"/>
              </a:buClr>
              <a:buSzPts val="1800"/>
              <a:buFont typeface="Proxima Nova"/>
              <a:buChar char="•"/>
            </a:pPr>
            <a:r>
              <a:rPr lang="en" sz="1800">
                <a:solidFill>
                  <a:schemeClr val="dk1"/>
                </a:solidFill>
                <a:latin typeface="Proxima Nova"/>
                <a:ea typeface="Proxima Nova"/>
                <a:cs typeface="Proxima Nova"/>
                <a:sym typeface="Proxima Nova"/>
              </a:rPr>
              <a:t>Setting attainable goals</a:t>
            </a:r>
            <a:endParaRPr sz="1800">
              <a:solidFill>
                <a:srgbClr val="595959"/>
              </a:solidFill>
              <a:latin typeface="Proxima Nova"/>
              <a:ea typeface="Proxima Nova"/>
              <a:cs typeface="Proxima Nova"/>
              <a:sym typeface="Proxima Nova"/>
            </a:endParaRPr>
          </a:p>
          <a:p>
            <a:pPr marL="228600" lvl="0" indent="-228600" algn="l" rtl="0">
              <a:lnSpc>
                <a:spcPct val="100000"/>
              </a:lnSpc>
              <a:spcBef>
                <a:spcPts val="500"/>
              </a:spcBef>
              <a:spcAft>
                <a:spcPts val="0"/>
              </a:spcAft>
              <a:buClr>
                <a:srgbClr val="000000"/>
              </a:buClr>
              <a:buSzPts val="1800"/>
              <a:buFont typeface="Proxima Nova"/>
              <a:buChar char="•"/>
            </a:pPr>
            <a:r>
              <a:rPr lang="en" sz="1800">
                <a:solidFill>
                  <a:schemeClr val="dk1"/>
                </a:solidFill>
                <a:latin typeface="Proxima Nova"/>
                <a:ea typeface="Proxima Nova"/>
                <a:cs typeface="Proxima Nova"/>
                <a:sym typeface="Proxima Nova"/>
              </a:rPr>
              <a:t>Strength and Resiliency</a:t>
            </a:r>
            <a:endParaRPr sz="1800">
              <a:solidFill>
                <a:schemeClr val="dk1"/>
              </a:solidFill>
              <a:latin typeface="Proxima Nova"/>
              <a:ea typeface="Proxima Nova"/>
              <a:cs typeface="Proxima Nova"/>
              <a:sym typeface="Proxima Nova"/>
            </a:endParaRPr>
          </a:p>
          <a:p>
            <a:pPr marL="228600" lvl="0" indent="-228600" algn="l" rtl="0">
              <a:lnSpc>
                <a:spcPct val="100000"/>
              </a:lnSpc>
              <a:spcBef>
                <a:spcPts val="50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Workshop Health information, working with others to create a supportive bond</a:t>
            </a:r>
            <a:endParaRPr sz="1800">
              <a:solidFill>
                <a:schemeClr val="dk1"/>
              </a:solidFill>
              <a:latin typeface="Proxima Nova"/>
              <a:ea typeface="Proxima Nova"/>
              <a:cs typeface="Proxima Nova"/>
              <a:sym typeface="Proxima Nova"/>
            </a:endParaRPr>
          </a:p>
          <a:p>
            <a:pPr marL="228600" lvl="0" indent="-228600" algn="l" rtl="0">
              <a:spcBef>
                <a:spcPts val="500"/>
              </a:spcBef>
              <a:spcAft>
                <a:spcPts val="500"/>
              </a:spcAft>
              <a:buClr>
                <a:schemeClr val="dk1"/>
              </a:buClr>
              <a:buSzPts val="1800"/>
              <a:buFont typeface="Proxima Nova"/>
              <a:buChar char="•"/>
            </a:pPr>
            <a:r>
              <a:rPr lang="en" sz="1800">
                <a:solidFill>
                  <a:schemeClr val="dk1"/>
                </a:solidFill>
                <a:latin typeface="Proxima Nova"/>
                <a:ea typeface="Proxima Nova"/>
                <a:cs typeface="Proxima Nova"/>
                <a:sym typeface="Proxima Nova"/>
              </a:rPr>
              <a:t>Communication with providers</a:t>
            </a:r>
            <a:endParaRPr sz="1800">
              <a:solidFill>
                <a:schemeClr val="dk1"/>
              </a:solidFill>
              <a:latin typeface="Proxima Nova"/>
              <a:ea typeface="Proxima Nova"/>
              <a:cs typeface="Proxima Nova"/>
              <a:sym typeface="Proxima Nova"/>
            </a:endParaRPr>
          </a:p>
        </p:txBody>
      </p:sp>
      <p:sp>
        <p:nvSpPr>
          <p:cNvPr id="636" name="Google Shape;636;p62"/>
          <p:cNvSpPr/>
          <p:nvPr/>
        </p:nvSpPr>
        <p:spPr>
          <a:xfrm>
            <a:off x="0" y="-13250"/>
            <a:ext cx="9144000" cy="245100"/>
          </a:xfrm>
          <a:prstGeom prst="rect">
            <a:avLst/>
          </a:prstGeom>
          <a:solidFill>
            <a:srgbClr val="C02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2"/>
          <p:cNvSpPr txBox="1"/>
          <p:nvPr/>
        </p:nvSpPr>
        <p:spPr>
          <a:xfrm>
            <a:off x="167650" y="-75350"/>
            <a:ext cx="5804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lt1"/>
                </a:solidFill>
                <a:latin typeface="Proxima Nova Extrabold"/>
                <a:ea typeface="Proxima Nova Extrabold"/>
                <a:cs typeface="Proxima Nova Extrabold"/>
                <a:sym typeface="Proxima Nova Extrabold"/>
              </a:rPr>
              <a:t>SESSION SIX</a:t>
            </a:r>
            <a:endParaRPr sz="1800">
              <a:solidFill>
                <a:schemeClr val="lt1"/>
              </a:solidFill>
              <a:latin typeface="Proxima Nova"/>
              <a:ea typeface="Proxima Nova"/>
              <a:cs typeface="Proxima Nova"/>
              <a:sym typeface="Proxima Nova"/>
            </a:endParaRPr>
          </a:p>
        </p:txBody>
      </p:sp>
      <p:sp>
        <p:nvSpPr>
          <p:cNvPr id="638" name="Google Shape;638;p62"/>
          <p:cNvSpPr txBox="1"/>
          <p:nvPr/>
        </p:nvSpPr>
        <p:spPr>
          <a:xfrm>
            <a:off x="5260250" y="2310250"/>
            <a:ext cx="3241500" cy="2171700"/>
          </a:xfrm>
          <a:prstGeom prst="rect">
            <a:avLst/>
          </a:prstGeom>
          <a:noFill/>
          <a:ln>
            <a:noFill/>
          </a:ln>
        </p:spPr>
        <p:txBody>
          <a:bodyPr spcFirstLastPara="1" wrap="square" lIns="91425" tIns="45700" rIns="91425" bIns="45700" anchor="t" anchorCtr="0">
            <a:normAutofit/>
          </a:bodyPr>
          <a:lstStyle/>
          <a:p>
            <a:pPr marL="228600" lvl="0" indent="-228600" algn="l" rtl="0">
              <a:spcBef>
                <a:spcPts val="50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Support circle</a:t>
            </a:r>
            <a:endParaRPr sz="1800">
              <a:solidFill>
                <a:schemeClr val="dk1"/>
              </a:solidFill>
              <a:latin typeface="Proxima Nova"/>
              <a:ea typeface="Proxima Nova"/>
              <a:cs typeface="Proxima Nova"/>
              <a:sym typeface="Proxima Nova"/>
            </a:endParaRPr>
          </a:p>
          <a:p>
            <a:pPr marL="228600" lvl="0" indent="-228600" algn="l" rtl="0">
              <a:spcBef>
                <a:spcPts val="50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Celebrating successes</a:t>
            </a:r>
            <a:endParaRPr sz="1800">
              <a:solidFill>
                <a:schemeClr val="dk1"/>
              </a:solidFill>
              <a:latin typeface="Proxima Nova"/>
              <a:ea typeface="Proxima Nova"/>
              <a:cs typeface="Proxima Nova"/>
              <a:sym typeface="Proxima Nova"/>
            </a:endParaRPr>
          </a:p>
          <a:p>
            <a:pPr marL="228600" lvl="0" indent="-228600" algn="l" rtl="0">
              <a:spcBef>
                <a:spcPts val="50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Working through challenges</a:t>
            </a:r>
            <a:endParaRPr sz="1800">
              <a:solidFill>
                <a:schemeClr val="dk1"/>
              </a:solidFill>
              <a:latin typeface="Proxima Nova"/>
              <a:ea typeface="Proxima Nova"/>
              <a:cs typeface="Proxima Nova"/>
              <a:sym typeface="Proxima Nova"/>
            </a:endParaRPr>
          </a:p>
          <a:p>
            <a:pPr marL="228600" lvl="0" indent="-228600" algn="l" rtl="0">
              <a:spcBef>
                <a:spcPts val="500"/>
              </a:spcBef>
              <a:spcAft>
                <a:spcPts val="500"/>
              </a:spcAft>
              <a:buClr>
                <a:schemeClr val="dk1"/>
              </a:buClr>
              <a:buSzPts val="1800"/>
              <a:buFont typeface="Proxima Nova"/>
              <a:buChar char="•"/>
            </a:pPr>
            <a:r>
              <a:rPr lang="en" sz="1800">
                <a:solidFill>
                  <a:schemeClr val="dk1"/>
                </a:solidFill>
                <a:latin typeface="Proxima Nova"/>
                <a:ea typeface="Proxima Nova"/>
                <a:cs typeface="Proxima Nova"/>
                <a:sym typeface="Proxima Nova"/>
              </a:rPr>
              <a:t>Envisioning the future</a:t>
            </a:r>
            <a:endParaRPr sz="1800">
              <a:solidFill>
                <a:schemeClr val="dk1"/>
              </a:solidFill>
              <a:latin typeface="Proxima Nova"/>
              <a:ea typeface="Proxima Nova"/>
              <a:cs typeface="Proxima Nova"/>
              <a:sym typeface="Proxima Nov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3"/>
          <p:cNvSpPr/>
          <p:nvPr/>
        </p:nvSpPr>
        <p:spPr>
          <a:xfrm>
            <a:off x="75" y="185400"/>
            <a:ext cx="9144000" cy="4211100"/>
          </a:xfrm>
          <a:prstGeom prst="rect">
            <a:avLst/>
          </a:prstGeom>
          <a:solidFill>
            <a:srgbClr val="E64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3"/>
          <p:cNvSpPr txBox="1"/>
          <p:nvPr/>
        </p:nvSpPr>
        <p:spPr>
          <a:xfrm>
            <a:off x="433725" y="3141300"/>
            <a:ext cx="8276700" cy="738300"/>
          </a:xfrm>
          <a:prstGeom prst="rect">
            <a:avLst/>
          </a:prstGeom>
          <a:noFill/>
          <a:ln>
            <a:noFill/>
          </a:ln>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 sz="3600" b="1">
                <a:solidFill>
                  <a:schemeClr val="lt1"/>
                </a:solidFill>
                <a:latin typeface="Proxima Nova"/>
                <a:ea typeface="Proxima Nova"/>
                <a:cs typeface="Proxima Nova"/>
                <a:sym typeface="Proxima Nova"/>
              </a:rPr>
              <a:t>Questions and Next Steps</a:t>
            </a:r>
            <a:endParaRPr sz="3600" b="1">
              <a:solidFill>
                <a:schemeClr val="lt1"/>
              </a:solidFill>
              <a:latin typeface="Proxima Nova"/>
              <a:ea typeface="Proxima Nova"/>
              <a:cs typeface="Proxima Nova"/>
              <a:sym typeface="Proxima Nova"/>
            </a:endParaRPr>
          </a:p>
        </p:txBody>
      </p:sp>
      <p:pic>
        <p:nvPicPr>
          <p:cNvPr id="645" name="Google Shape;645;p63"/>
          <p:cNvPicPr preferRelativeResize="0"/>
          <p:nvPr/>
        </p:nvPicPr>
        <p:blipFill>
          <a:blip r:embed="rId3">
            <a:alphaModFix/>
          </a:blip>
          <a:stretch>
            <a:fillRect/>
          </a:stretch>
        </p:blipFill>
        <p:spPr>
          <a:xfrm>
            <a:off x="2079655" y="680375"/>
            <a:ext cx="4984685" cy="2370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113075" y="164550"/>
            <a:ext cx="424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Healthy Divas Logic Model</a:t>
            </a:r>
            <a:endParaRPr/>
          </a:p>
        </p:txBody>
      </p:sp>
      <p:sp>
        <p:nvSpPr>
          <p:cNvPr id="85" name="Google Shape;85;p14"/>
          <p:cNvSpPr txBox="1"/>
          <p:nvPr/>
        </p:nvSpPr>
        <p:spPr>
          <a:xfrm>
            <a:off x="209175" y="755250"/>
            <a:ext cx="1899600" cy="572700"/>
          </a:xfrm>
          <a:prstGeom prst="rect">
            <a:avLst/>
          </a:prstGeom>
          <a:solidFill>
            <a:srgbClr val="D6D8D3">
              <a:alpha val="60120"/>
            </a:srgbClr>
          </a:solidFill>
          <a:ln>
            <a:noFill/>
          </a:ln>
        </p:spPr>
        <p:txBody>
          <a:bodyPr spcFirstLastPara="1" wrap="square" lIns="68650" tIns="54850" rIns="68650" bIns="34325" anchor="t" anchorCtr="0">
            <a:noAutofit/>
          </a:bodyPr>
          <a:lstStyle/>
          <a:p>
            <a:pPr marL="0" marR="0" lvl="0" indent="0" algn="l" rtl="0">
              <a:lnSpc>
                <a:spcPct val="115000"/>
              </a:lnSpc>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NEED</a:t>
            </a:r>
            <a:endParaRPr sz="1000">
              <a:solidFill>
                <a:srgbClr val="E6427A"/>
              </a:solidFill>
              <a:latin typeface="Proxima Nova Extrabold"/>
              <a:ea typeface="Proxima Nova Extrabold"/>
              <a:cs typeface="Proxima Nova Extrabold"/>
              <a:sym typeface="Proxima Nova Extrabold"/>
            </a:endParaRPr>
          </a:p>
          <a:p>
            <a:pPr marL="0" marR="0" lvl="0" indent="0" algn="l" rtl="0">
              <a:spcBef>
                <a:spcPts val="0"/>
              </a:spcBef>
              <a:spcAft>
                <a:spcPts val="0"/>
              </a:spcAft>
              <a:buNone/>
            </a:pPr>
            <a:r>
              <a:rPr lang="en" sz="800">
                <a:solidFill>
                  <a:srgbClr val="000000"/>
                </a:solidFill>
                <a:latin typeface="Proxima Nova"/>
                <a:ea typeface="Proxima Nova"/>
                <a:cs typeface="Proxima Nova"/>
                <a:sym typeface="Proxima Nova"/>
              </a:rPr>
              <a:t>Improving HIV, PrEP, and overall health outcomes for transgender women</a:t>
            </a:r>
            <a:endParaRPr sz="800">
              <a:solidFill>
                <a:srgbClr val="000000"/>
              </a:solidFill>
              <a:latin typeface="Proxima Nova"/>
              <a:ea typeface="Proxima Nova"/>
              <a:cs typeface="Proxima Nova"/>
              <a:sym typeface="Proxima Nova"/>
            </a:endParaRPr>
          </a:p>
        </p:txBody>
      </p:sp>
      <p:sp>
        <p:nvSpPr>
          <p:cNvPr id="86" name="Google Shape;86;p14"/>
          <p:cNvSpPr txBox="1"/>
          <p:nvPr/>
        </p:nvSpPr>
        <p:spPr>
          <a:xfrm>
            <a:off x="217775" y="1459925"/>
            <a:ext cx="1899600" cy="1162800"/>
          </a:xfrm>
          <a:prstGeom prst="rect">
            <a:avLst/>
          </a:prstGeom>
          <a:solidFill>
            <a:srgbClr val="D6D8D3">
              <a:alpha val="60120"/>
            </a:srgbClr>
          </a:solidFill>
          <a:ln>
            <a:noFill/>
          </a:ln>
        </p:spPr>
        <p:txBody>
          <a:bodyPr spcFirstLastPara="1" wrap="square" lIns="68650" tIns="82275" rIns="68650" bIns="34325" anchor="t" anchorCtr="0">
            <a:noAutofit/>
          </a:bodyPr>
          <a:lstStyle/>
          <a:p>
            <a:pPr marL="0" marR="0" lvl="0" indent="0" algn="l" rtl="0">
              <a:lnSpc>
                <a:spcPct val="115000"/>
              </a:lnSpc>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CORE ELEMENTS</a:t>
            </a:r>
            <a:endParaRPr sz="1000">
              <a:solidFill>
                <a:srgbClr val="E6427A"/>
              </a:solidFill>
              <a:latin typeface="Proxima Nova Extrabold"/>
              <a:ea typeface="Proxima Nova Extrabold"/>
              <a:cs typeface="Proxima Nova Extrabold"/>
              <a:sym typeface="Proxima Nova Extrabold"/>
            </a:endParaRPr>
          </a:p>
          <a:p>
            <a:pPr marL="117475" marR="0" lvl="0" indent="-92075" algn="l" rtl="0">
              <a:spcBef>
                <a:spcPts val="0"/>
              </a:spcBef>
              <a:spcAft>
                <a:spcPts val="0"/>
              </a:spcAft>
              <a:buSzPts val="800"/>
              <a:buFont typeface="Proxima Nova"/>
              <a:buChar char="•"/>
            </a:pPr>
            <a:r>
              <a:rPr lang="en" sz="800">
                <a:latin typeface="Proxima Nova"/>
                <a:ea typeface="Proxima Nova"/>
                <a:cs typeface="Proxima Nova"/>
                <a:sym typeface="Proxima Nova"/>
              </a:rPr>
              <a:t>Trans-identified peer counselor</a:t>
            </a:r>
            <a:endParaRPr sz="800">
              <a:latin typeface="Proxima Nova"/>
              <a:ea typeface="Proxima Nova"/>
              <a:cs typeface="Proxima Nova"/>
              <a:sym typeface="Proxima Nova"/>
            </a:endParaRPr>
          </a:p>
          <a:p>
            <a:pPr marL="117475" marR="0" lvl="0" indent="-92075" algn="l" rtl="0">
              <a:spcBef>
                <a:spcPts val="2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Six one-on-one sessions</a:t>
            </a:r>
            <a:endParaRPr sz="800">
              <a:latin typeface="Proxima Nova"/>
              <a:ea typeface="Proxima Nova"/>
              <a:cs typeface="Proxima Nova"/>
              <a:sym typeface="Proxima Nova"/>
            </a:endParaRPr>
          </a:p>
          <a:p>
            <a:pPr marL="117475" marR="0" lvl="0" indent="-92075" algn="l" rtl="0">
              <a:spcBef>
                <a:spcPts val="2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Group workshop with gender affirming medical provider </a:t>
            </a:r>
            <a:endParaRPr sz="800">
              <a:latin typeface="Proxima Nova"/>
              <a:ea typeface="Proxima Nova"/>
              <a:cs typeface="Proxima Nova"/>
              <a:sym typeface="Proxima Nova"/>
            </a:endParaRPr>
          </a:p>
          <a:p>
            <a:pPr marL="117475" marR="0" lvl="0" indent="-92075" algn="l" rtl="0">
              <a:spcBef>
                <a:spcPts val="200"/>
              </a:spcBef>
              <a:spcAft>
                <a:spcPts val="200"/>
              </a:spcAft>
              <a:buClr>
                <a:srgbClr val="000000"/>
              </a:buClr>
              <a:buSzPts val="800"/>
              <a:buFont typeface="Proxima Nova"/>
              <a:buChar char="•"/>
            </a:pPr>
            <a:r>
              <a:rPr lang="en" sz="800">
                <a:solidFill>
                  <a:srgbClr val="000000"/>
                </a:solidFill>
                <a:latin typeface="Proxima Nova"/>
                <a:ea typeface="Proxima Nova"/>
                <a:cs typeface="Proxima Nova"/>
                <a:sym typeface="Proxima Nova"/>
              </a:rPr>
              <a:t>Provide supportive services  and referrals</a:t>
            </a:r>
            <a:endParaRPr sz="800">
              <a:latin typeface="Proxima Nova"/>
              <a:ea typeface="Proxima Nova"/>
              <a:cs typeface="Proxima Nova"/>
              <a:sym typeface="Proxima Nova"/>
            </a:endParaRPr>
          </a:p>
        </p:txBody>
      </p:sp>
      <p:sp>
        <p:nvSpPr>
          <p:cNvPr id="87" name="Google Shape;87;p14"/>
          <p:cNvSpPr txBox="1"/>
          <p:nvPr/>
        </p:nvSpPr>
        <p:spPr>
          <a:xfrm>
            <a:off x="211475" y="2806625"/>
            <a:ext cx="1899600" cy="892800"/>
          </a:xfrm>
          <a:prstGeom prst="rect">
            <a:avLst/>
          </a:prstGeom>
          <a:solidFill>
            <a:srgbClr val="D6D8D3">
              <a:alpha val="60120"/>
            </a:srgbClr>
          </a:solidFill>
          <a:ln>
            <a:noFill/>
          </a:ln>
        </p:spPr>
        <p:txBody>
          <a:bodyPr spcFirstLastPara="1" wrap="square" lIns="68650" tIns="82275" rIns="68650" bIns="34325" anchor="t" anchorCtr="0">
            <a:noAutofit/>
          </a:bodyPr>
          <a:lstStyle/>
          <a:p>
            <a:pPr marL="0" marR="0" lvl="0" indent="0" algn="l" rtl="0">
              <a:lnSpc>
                <a:spcPct val="85000"/>
              </a:lnSpc>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CONCEPTUAL FRAMEWORK</a:t>
            </a:r>
            <a:endParaRPr sz="1000">
              <a:solidFill>
                <a:srgbClr val="E6427A"/>
              </a:solidFill>
              <a:latin typeface="Proxima Nova Extrabold"/>
              <a:ea typeface="Proxima Nova Extrabold"/>
              <a:cs typeface="Proxima Nova Extrabold"/>
              <a:sym typeface="Proxima Nova Extrabold"/>
            </a:endParaRPr>
          </a:p>
          <a:p>
            <a:pPr marL="117475" marR="0" lvl="0" indent="-92075" algn="l" rtl="0">
              <a:spcBef>
                <a:spcPts val="3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Gender Affirmation </a:t>
            </a:r>
            <a:endParaRPr sz="800">
              <a:latin typeface="Proxima Nova"/>
              <a:ea typeface="Proxima Nova"/>
              <a:cs typeface="Proxima Nova"/>
              <a:sym typeface="Proxima Nova"/>
            </a:endParaRPr>
          </a:p>
          <a:p>
            <a:pPr marL="117475" marR="0" lvl="0" indent="-92075" algn="l" rtl="0">
              <a:spcBef>
                <a:spcPts val="2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Health Care Empowerment</a:t>
            </a:r>
            <a:endParaRPr sz="800">
              <a:latin typeface="Proxima Nova"/>
              <a:ea typeface="Proxima Nova"/>
              <a:cs typeface="Proxima Nova"/>
              <a:sym typeface="Proxima Nova"/>
            </a:endParaRPr>
          </a:p>
          <a:p>
            <a:pPr marL="117475" marR="0" lvl="0" indent="-92075" algn="l" rtl="0">
              <a:spcBef>
                <a:spcPts val="2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Trauma-Informed Care</a:t>
            </a:r>
            <a:endParaRPr sz="800">
              <a:latin typeface="Proxima Nova"/>
              <a:ea typeface="Proxima Nova"/>
              <a:cs typeface="Proxima Nova"/>
              <a:sym typeface="Proxima Nova"/>
            </a:endParaRPr>
          </a:p>
          <a:p>
            <a:pPr marL="117475" marR="0" lvl="0" indent="-92075" algn="l" rtl="0">
              <a:spcBef>
                <a:spcPts val="200"/>
              </a:spcBef>
              <a:spcAft>
                <a:spcPts val="200"/>
              </a:spcAft>
              <a:buClr>
                <a:srgbClr val="000000"/>
              </a:buClr>
              <a:buSzPts val="800"/>
              <a:buFont typeface="Proxima Nova"/>
              <a:buChar char="•"/>
            </a:pPr>
            <a:r>
              <a:rPr lang="en" sz="800">
                <a:solidFill>
                  <a:srgbClr val="000000"/>
                </a:solidFill>
                <a:latin typeface="Proxima Nova"/>
                <a:ea typeface="Proxima Nova"/>
                <a:cs typeface="Proxima Nova"/>
                <a:sym typeface="Proxima Nova"/>
              </a:rPr>
              <a:t>Motivational Interviewing</a:t>
            </a:r>
            <a:endParaRPr sz="800">
              <a:latin typeface="Proxima Nova"/>
              <a:ea typeface="Proxima Nova"/>
              <a:cs typeface="Proxima Nova"/>
              <a:sym typeface="Proxima Nova"/>
            </a:endParaRPr>
          </a:p>
        </p:txBody>
      </p:sp>
      <p:sp>
        <p:nvSpPr>
          <p:cNvPr id="88" name="Google Shape;88;p14"/>
          <p:cNvSpPr txBox="1"/>
          <p:nvPr/>
        </p:nvSpPr>
        <p:spPr>
          <a:xfrm>
            <a:off x="2398776" y="1236300"/>
            <a:ext cx="1542000" cy="3470700"/>
          </a:xfrm>
          <a:prstGeom prst="rect">
            <a:avLst/>
          </a:prstGeom>
          <a:solidFill>
            <a:srgbClr val="262626"/>
          </a:solidFill>
          <a:ln>
            <a:noFill/>
          </a:ln>
        </p:spPr>
        <p:txBody>
          <a:bodyPr spcFirstLastPara="1" wrap="square" lIns="68650" tIns="8227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IMPLEMENTATION ACTIVITIES</a:t>
            </a:r>
            <a:endParaRPr sz="1000">
              <a:solidFill>
                <a:srgbClr val="E6427A"/>
              </a:solidFill>
              <a:latin typeface="Proxima Nova Extrabold"/>
              <a:ea typeface="Proxima Nova Extrabold"/>
              <a:cs typeface="Proxima Nova Extrabold"/>
              <a:sym typeface="Proxima Nova Extrabold"/>
            </a:endParaRPr>
          </a:p>
          <a:p>
            <a:pPr marL="111125" marR="0" lvl="0" indent="-85725" algn="l" rtl="0">
              <a:spcBef>
                <a:spcPts val="4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Engage local trans communities</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Hire and train peer facilitators</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Train staff on HIV and PrEP treatment and assessment of adherence, engagement behaviors and satisfaction</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Develop a local trans resource guide</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Train staff to provide supportive services and referrals </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Provide supervision </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Adaptation (as needed)</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Access ongoing TA on intervention and trans community </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30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Collect process and outcome measures </a:t>
            </a:r>
            <a:endParaRPr sz="800">
              <a:solidFill>
                <a:schemeClr val="lt1"/>
              </a:solidFill>
              <a:latin typeface="Proxima Nova Semibold"/>
              <a:ea typeface="Proxima Nova Semibold"/>
              <a:cs typeface="Proxima Nova Semibold"/>
              <a:sym typeface="Proxima Nova Semibold"/>
            </a:endParaRPr>
          </a:p>
        </p:txBody>
      </p:sp>
      <p:sp>
        <p:nvSpPr>
          <p:cNvPr id="89" name="Google Shape;89;p14"/>
          <p:cNvSpPr txBox="1"/>
          <p:nvPr/>
        </p:nvSpPr>
        <p:spPr>
          <a:xfrm>
            <a:off x="4222175" y="1236300"/>
            <a:ext cx="1669800" cy="746400"/>
          </a:xfrm>
          <a:prstGeom prst="rect">
            <a:avLst/>
          </a:prstGeom>
          <a:solidFill>
            <a:srgbClr val="D6D8D3">
              <a:alpha val="60120"/>
            </a:srgbClr>
          </a:solidFill>
          <a:ln>
            <a:noFill/>
          </a:ln>
        </p:spPr>
        <p:txBody>
          <a:bodyPr spcFirstLastPara="1" wrap="square" lIns="68650" tIns="8227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ELIGIBILITY CRITERIA</a:t>
            </a:r>
            <a:endParaRPr sz="1000">
              <a:solidFill>
                <a:srgbClr val="E6427A"/>
              </a:solidFill>
              <a:latin typeface="Proxima Nova Extrabold"/>
              <a:ea typeface="Proxima Nova Extrabold"/>
              <a:cs typeface="Proxima Nova Extrabold"/>
              <a:sym typeface="Proxima Nova Extrabold"/>
            </a:endParaRPr>
          </a:p>
          <a:p>
            <a:pPr marL="0" marR="0" lvl="0" indent="0" algn="l" rtl="0">
              <a:spcBef>
                <a:spcPts val="400"/>
              </a:spcBef>
              <a:spcAft>
                <a:spcPts val="0"/>
              </a:spcAft>
              <a:buNone/>
            </a:pPr>
            <a:r>
              <a:rPr lang="en" sz="800">
                <a:solidFill>
                  <a:srgbClr val="000000"/>
                </a:solidFill>
                <a:latin typeface="Proxima Nova"/>
                <a:ea typeface="Proxima Nova"/>
                <a:cs typeface="Proxima Nova"/>
                <a:sym typeface="Proxima Nova"/>
              </a:rPr>
              <a:t>Transgender women (assigned male at birth but does not identify as male) over the age of 18.</a:t>
            </a:r>
            <a:endParaRPr sz="800">
              <a:latin typeface="Proxima Nova"/>
              <a:ea typeface="Proxima Nova"/>
              <a:cs typeface="Proxima Nova"/>
              <a:sym typeface="Proxima Nova"/>
            </a:endParaRPr>
          </a:p>
        </p:txBody>
      </p:sp>
      <p:sp>
        <p:nvSpPr>
          <p:cNvPr id="90" name="Google Shape;90;p14"/>
          <p:cNvSpPr txBox="1"/>
          <p:nvPr/>
        </p:nvSpPr>
        <p:spPr>
          <a:xfrm>
            <a:off x="4213625" y="2180100"/>
            <a:ext cx="1669800" cy="2532600"/>
          </a:xfrm>
          <a:prstGeom prst="rect">
            <a:avLst/>
          </a:prstGeom>
          <a:solidFill>
            <a:srgbClr val="D6D8D3">
              <a:alpha val="60120"/>
            </a:srgbClr>
          </a:solidFill>
          <a:ln>
            <a:noFill/>
          </a:ln>
        </p:spPr>
        <p:txBody>
          <a:bodyPr spcFirstLastPara="1" wrap="square" lIns="68650" tIns="8227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INTERVENTION ACTIVITIES</a:t>
            </a:r>
            <a:endParaRPr sz="1000">
              <a:solidFill>
                <a:srgbClr val="E6427A"/>
              </a:solidFill>
              <a:latin typeface="Proxima Nova Extrabold"/>
              <a:ea typeface="Proxima Nova Extrabold"/>
              <a:cs typeface="Proxima Nova Extrabold"/>
              <a:sym typeface="Proxima Nova Extrabold"/>
            </a:endParaRPr>
          </a:p>
          <a:p>
            <a:pPr marL="109537" marR="0" lvl="0" indent="-84137" algn="l" rtl="0">
              <a:spcBef>
                <a:spcPts val="4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Outreach, recruitment, retention </a:t>
            </a:r>
            <a:endParaRPr sz="800">
              <a:latin typeface="Proxima Nova"/>
              <a:ea typeface="Proxima Nova"/>
              <a:cs typeface="Proxima Nova"/>
              <a:sym typeface="Proxima Nova"/>
            </a:endParaRPr>
          </a:p>
          <a:p>
            <a:pPr marL="109537" marR="0" lvl="0" indent="-84137" algn="l" rtl="0">
              <a:spcBef>
                <a:spcPts val="4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6 individual sessions with peer counselor to discuss personal and health history and goals</a:t>
            </a:r>
            <a:endParaRPr sz="800">
              <a:latin typeface="Proxima Nova"/>
              <a:ea typeface="Proxima Nova"/>
              <a:cs typeface="Proxima Nova"/>
              <a:sym typeface="Proxima Nova"/>
            </a:endParaRPr>
          </a:p>
          <a:p>
            <a:pPr marL="109220" marR="0" lvl="0" indent="-83820" algn="l" rtl="0">
              <a:spcBef>
                <a:spcPts val="4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1 group workshop with</a:t>
            </a:r>
            <a:br>
              <a:rPr lang="en" sz="800">
                <a:latin typeface="Proxima Nova"/>
                <a:ea typeface="Proxima Nova"/>
                <a:cs typeface="Proxima Nova"/>
                <a:sym typeface="Proxima Nova"/>
              </a:rPr>
            </a:br>
            <a:r>
              <a:rPr lang="en" sz="800">
                <a:solidFill>
                  <a:srgbClr val="000000"/>
                </a:solidFill>
                <a:latin typeface="Proxima Nova"/>
                <a:ea typeface="Proxima Nova"/>
                <a:cs typeface="Proxima Nova"/>
                <a:sym typeface="Proxima Nova"/>
              </a:rPr>
              <a:t>participants and medical provider on Gender Affirming Care, PrEP &amp; HIV prevention &amp; care</a:t>
            </a:r>
            <a:endParaRPr sz="800">
              <a:solidFill>
                <a:srgbClr val="000000"/>
              </a:solidFill>
              <a:latin typeface="Proxima Nova"/>
              <a:ea typeface="Proxima Nova"/>
              <a:cs typeface="Proxima Nova"/>
              <a:sym typeface="Proxima Nova"/>
            </a:endParaRPr>
          </a:p>
          <a:p>
            <a:pPr marL="109537" marR="0" lvl="0" indent="-84137" algn="l" rtl="0">
              <a:spcBef>
                <a:spcPts val="4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Discuss impact of substance use and other barriers and facilitators</a:t>
            </a:r>
            <a:endParaRPr sz="800">
              <a:latin typeface="Proxima Nova"/>
              <a:ea typeface="Proxima Nova"/>
              <a:cs typeface="Proxima Nova"/>
              <a:sym typeface="Proxima Nova"/>
            </a:endParaRPr>
          </a:p>
          <a:p>
            <a:pPr marL="109537" marR="0" lvl="0" indent="-84137" algn="l" rtl="0">
              <a:spcBef>
                <a:spcPts val="400"/>
              </a:spcBef>
              <a:spcAft>
                <a:spcPts val="400"/>
              </a:spcAft>
              <a:buClr>
                <a:srgbClr val="000000"/>
              </a:buClr>
              <a:buSzPts val="800"/>
              <a:buFont typeface="Proxima Nova"/>
              <a:buChar char="•"/>
            </a:pPr>
            <a:r>
              <a:rPr lang="en" sz="800">
                <a:solidFill>
                  <a:srgbClr val="000000"/>
                </a:solidFill>
                <a:latin typeface="Proxima Nova"/>
                <a:ea typeface="Proxima Nova"/>
                <a:cs typeface="Proxima Nova"/>
                <a:sym typeface="Proxima Nova"/>
              </a:rPr>
              <a:t>Provide supportive services </a:t>
            </a:r>
            <a:br>
              <a:rPr lang="en" sz="800">
                <a:latin typeface="Proxima Nova"/>
                <a:ea typeface="Proxima Nova"/>
                <a:cs typeface="Proxima Nova"/>
                <a:sym typeface="Proxima Nova"/>
              </a:rPr>
            </a:br>
            <a:r>
              <a:rPr lang="en" sz="800">
                <a:solidFill>
                  <a:srgbClr val="000000"/>
                </a:solidFill>
                <a:latin typeface="Proxima Nova"/>
                <a:ea typeface="Proxima Nova"/>
                <a:cs typeface="Proxima Nova"/>
                <a:sym typeface="Proxima Nova"/>
              </a:rPr>
              <a:t>and referrals</a:t>
            </a:r>
            <a:endParaRPr sz="800">
              <a:latin typeface="Proxima Nova"/>
              <a:ea typeface="Proxima Nova"/>
              <a:cs typeface="Proxima Nova"/>
              <a:sym typeface="Proxima Nova"/>
            </a:endParaRPr>
          </a:p>
        </p:txBody>
      </p:sp>
      <p:sp>
        <p:nvSpPr>
          <p:cNvPr id="91" name="Google Shape;91;p14"/>
          <p:cNvSpPr txBox="1"/>
          <p:nvPr/>
        </p:nvSpPr>
        <p:spPr>
          <a:xfrm>
            <a:off x="6144075" y="1034150"/>
            <a:ext cx="1366800" cy="1408800"/>
          </a:xfrm>
          <a:prstGeom prst="rect">
            <a:avLst/>
          </a:prstGeom>
          <a:solidFill>
            <a:srgbClr val="262626"/>
          </a:solidFill>
          <a:ln>
            <a:noFill/>
          </a:ln>
        </p:spPr>
        <p:txBody>
          <a:bodyPr spcFirstLastPara="1" wrap="square" lIns="68650" tIns="3432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SERVICE IMPACT</a:t>
            </a:r>
            <a:endParaRPr sz="1000">
              <a:solidFill>
                <a:srgbClr val="E6427A"/>
              </a:solidFill>
              <a:latin typeface="Proxima Nova Extrabold"/>
              <a:ea typeface="Proxima Nova Extrabold"/>
              <a:cs typeface="Proxima Nova Extrabold"/>
              <a:sym typeface="Proxima Nova Extrabold"/>
            </a:endParaRPr>
          </a:p>
          <a:p>
            <a:pPr marL="114300" marR="0" lvl="0" indent="-88900" algn="l" rtl="0">
              <a:spcBef>
                <a:spcPts val="4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Number of transgender women served</a:t>
            </a:r>
            <a:endParaRPr sz="800">
              <a:solidFill>
                <a:schemeClr val="lt1"/>
              </a:solidFill>
              <a:latin typeface="Proxima Nova Semibold"/>
              <a:ea typeface="Proxima Nova Semibold"/>
              <a:cs typeface="Proxima Nova Semibold"/>
              <a:sym typeface="Proxima Nova Semibold"/>
            </a:endParaRPr>
          </a:p>
          <a:p>
            <a:pPr marL="114300" marR="0" lvl="0" indent="-88900"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Number of HD sessions per client</a:t>
            </a:r>
            <a:endParaRPr sz="800">
              <a:solidFill>
                <a:schemeClr val="lt1"/>
              </a:solidFill>
              <a:latin typeface="Proxima Nova Semibold"/>
              <a:ea typeface="Proxima Nova Semibold"/>
              <a:cs typeface="Proxima Nova Semibold"/>
              <a:sym typeface="Proxima Nova Semibold"/>
            </a:endParaRPr>
          </a:p>
          <a:p>
            <a:pPr marL="114300" marR="0" lvl="0" indent="-88900" algn="l" rtl="0">
              <a:spcBef>
                <a:spcPts val="3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Number engaged &amp;  retained in care, adherent to meds</a:t>
            </a:r>
            <a:endParaRPr sz="800">
              <a:solidFill>
                <a:schemeClr val="lt1"/>
              </a:solidFill>
              <a:latin typeface="Proxima Nova Semibold"/>
              <a:ea typeface="Proxima Nova Semibold"/>
              <a:cs typeface="Proxima Nova Semibold"/>
              <a:sym typeface="Proxima Nova Semibold"/>
            </a:endParaRPr>
          </a:p>
          <a:p>
            <a:pPr marL="111125" marR="0" lvl="0" indent="-85725" algn="l" rtl="0">
              <a:spcBef>
                <a:spcPts val="300"/>
              </a:spcBef>
              <a:spcAft>
                <a:spcPts val="30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Client satisfaction </a:t>
            </a:r>
            <a:endParaRPr sz="800">
              <a:solidFill>
                <a:schemeClr val="lt1"/>
              </a:solidFill>
              <a:latin typeface="Proxima Nova Semibold"/>
              <a:ea typeface="Proxima Nova Semibold"/>
              <a:cs typeface="Proxima Nova Semibold"/>
              <a:sym typeface="Proxima Nova Semibold"/>
            </a:endParaRPr>
          </a:p>
        </p:txBody>
      </p:sp>
      <p:sp>
        <p:nvSpPr>
          <p:cNvPr id="92" name="Google Shape;92;p14"/>
          <p:cNvSpPr txBox="1"/>
          <p:nvPr/>
        </p:nvSpPr>
        <p:spPr>
          <a:xfrm>
            <a:off x="6156125" y="2591075"/>
            <a:ext cx="1366800" cy="933600"/>
          </a:xfrm>
          <a:prstGeom prst="rect">
            <a:avLst/>
          </a:prstGeom>
          <a:solidFill>
            <a:srgbClr val="262626"/>
          </a:solidFill>
          <a:ln>
            <a:noFill/>
          </a:ln>
        </p:spPr>
        <p:txBody>
          <a:bodyPr spcFirstLastPara="1" wrap="square" lIns="68650" tIns="3432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MEASURES</a:t>
            </a:r>
            <a:endParaRPr sz="1000">
              <a:solidFill>
                <a:srgbClr val="E6427A"/>
              </a:solidFill>
              <a:latin typeface="Proxima Nova Extrabold"/>
              <a:ea typeface="Proxima Nova Extrabold"/>
              <a:cs typeface="Proxima Nova Extrabold"/>
              <a:sym typeface="Proxima Nova Extrabold"/>
            </a:endParaRPr>
          </a:p>
          <a:p>
            <a:pPr marL="114300" marR="0" lvl="0" indent="-88900" algn="l" rtl="0">
              <a:spcBef>
                <a:spcPts val="4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Longitudinal follow-up of aggregate and patient-level client outcomes at sub-awardee level</a:t>
            </a:r>
            <a:endParaRPr sz="800">
              <a:solidFill>
                <a:schemeClr val="lt1"/>
              </a:solidFill>
              <a:latin typeface="Proxima Nova Semibold"/>
              <a:ea typeface="Proxima Nova Semibold"/>
              <a:cs typeface="Proxima Nova Semibold"/>
              <a:sym typeface="Proxima Nova Semibold"/>
            </a:endParaRPr>
          </a:p>
        </p:txBody>
      </p:sp>
      <p:sp>
        <p:nvSpPr>
          <p:cNvPr id="93" name="Google Shape;93;p14"/>
          <p:cNvSpPr txBox="1"/>
          <p:nvPr/>
        </p:nvSpPr>
        <p:spPr>
          <a:xfrm>
            <a:off x="6156275" y="3735500"/>
            <a:ext cx="1354500" cy="985800"/>
          </a:xfrm>
          <a:prstGeom prst="rect">
            <a:avLst/>
          </a:prstGeom>
          <a:solidFill>
            <a:srgbClr val="262626"/>
          </a:solidFill>
          <a:ln>
            <a:noFill/>
          </a:ln>
        </p:spPr>
        <p:txBody>
          <a:bodyPr spcFirstLastPara="1" wrap="square" lIns="68650" tIns="82275" rIns="68650" bIns="34325" anchor="t" anchorCtr="0">
            <a:noAutofit/>
          </a:bodyPr>
          <a:lstStyle/>
          <a:p>
            <a:pPr marL="0" marR="0" lvl="0" indent="0" algn="l" rtl="0">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EVALUATION TOOLS</a:t>
            </a:r>
            <a:endParaRPr sz="1000">
              <a:solidFill>
                <a:srgbClr val="E6427A"/>
              </a:solidFill>
              <a:latin typeface="Proxima Nova Extrabold"/>
              <a:ea typeface="Proxima Nova Extrabold"/>
              <a:cs typeface="Proxima Nova Extrabold"/>
              <a:sym typeface="Proxima Nova Extrabold"/>
            </a:endParaRPr>
          </a:p>
          <a:p>
            <a:pPr marL="109537" marR="0" lvl="0" indent="-84137" algn="l" rtl="0">
              <a:spcBef>
                <a:spcPts val="400"/>
              </a:spcBef>
              <a:spcAft>
                <a:spcPts val="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Fidelity monitoring</a:t>
            </a:r>
            <a:endParaRPr sz="800">
              <a:solidFill>
                <a:schemeClr val="lt1"/>
              </a:solidFill>
              <a:latin typeface="Proxima Nova Semibold"/>
              <a:ea typeface="Proxima Nova Semibold"/>
              <a:cs typeface="Proxima Nova Semibold"/>
              <a:sym typeface="Proxima Nova Semibold"/>
            </a:endParaRPr>
          </a:p>
          <a:p>
            <a:pPr marL="109537" marR="0" lvl="0" indent="-84137" algn="l" rtl="0">
              <a:spcBef>
                <a:spcPts val="300"/>
              </a:spcBef>
              <a:spcAft>
                <a:spcPts val="300"/>
              </a:spcAft>
              <a:buClr>
                <a:schemeClr val="lt1"/>
              </a:buClr>
              <a:buSzPts val="800"/>
              <a:buFont typeface="Proxima Nova Semibold"/>
              <a:buChar char="•"/>
            </a:pPr>
            <a:r>
              <a:rPr lang="en" sz="800">
                <a:solidFill>
                  <a:schemeClr val="lt1"/>
                </a:solidFill>
                <a:latin typeface="Proxima Nova Semibold"/>
                <a:ea typeface="Proxima Nova Semibold"/>
                <a:cs typeface="Proxima Nova Semibold"/>
                <a:sym typeface="Proxima Nova Semibold"/>
              </a:rPr>
              <a:t>Client satisfaction questionnaire</a:t>
            </a:r>
            <a:endParaRPr sz="800">
              <a:solidFill>
                <a:schemeClr val="lt1"/>
              </a:solidFill>
              <a:latin typeface="Proxima Nova Semibold"/>
              <a:ea typeface="Proxima Nova Semibold"/>
              <a:cs typeface="Proxima Nova Semibold"/>
              <a:sym typeface="Proxima Nova Semibold"/>
            </a:endParaRPr>
          </a:p>
        </p:txBody>
      </p:sp>
      <p:sp>
        <p:nvSpPr>
          <p:cNvPr id="94" name="Google Shape;94;p14"/>
          <p:cNvSpPr txBox="1"/>
          <p:nvPr/>
        </p:nvSpPr>
        <p:spPr>
          <a:xfrm>
            <a:off x="7762975" y="755250"/>
            <a:ext cx="1060200" cy="2095200"/>
          </a:xfrm>
          <a:prstGeom prst="rect">
            <a:avLst/>
          </a:prstGeom>
          <a:solidFill>
            <a:srgbClr val="E6427A"/>
          </a:solidFill>
          <a:ln>
            <a:noFill/>
          </a:ln>
        </p:spPr>
        <p:txBody>
          <a:bodyPr spcFirstLastPara="1" wrap="square" lIns="68650" tIns="34325" rIns="68650" bIns="34325" anchor="t" anchorCtr="0">
            <a:noAutofit/>
          </a:bodyPr>
          <a:lstStyle/>
          <a:p>
            <a:pPr marL="0" marR="0" lvl="0" indent="0" algn="l" rtl="0">
              <a:spcBef>
                <a:spcPts val="0"/>
              </a:spcBef>
              <a:spcAft>
                <a:spcPts val="0"/>
              </a:spcAft>
              <a:buNone/>
            </a:pPr>
            <a:r>
              <a:rPr lang="en" sz="1000">
                <a:solidFill>
                  <a:schemeClr val="lt1"/>
                </a:solidFill>
                <a:latin typeface="Proxima Nova Extrabold"/>
                <a:ea typeface="Proxima Nova Extrabold"/>
                <a:cs typeface="Proxima Nova Extrabold"/>
                <a:sym typeface="Proxima Nova Extrabold"/>
              </a:rPr>
              <a:t>CARE CONTINUUM OUTCOMES</a:t>
            </a:r>
            <a:endParaRPr sz="1000">
              <a:solidFill>
                <a:schemeClr val="lt1"/>
              </a:solidFill>
              <a:latin typeface="Proxima Nova Extrabold"/>
              <a:ea typeface="Proxima Nova Extrabold"/>
              <a:cs typeface="Proxima Nova Extrabold"/>
              <a:sym typeface="Proxima Nova Extrabold"/>
            </a:endParaRPr>
          </a:p>
          <a:p>
            <a:pPr marL="117475" marR="0" lvl="0" indent="-92075" algn="l" rtl="0">
              <a:spcBef>
                <a:spcPts val="400"/>
              </a:spcBef>
              <a:spcAft>
                <a:spcPts val="0"/>
              </a:spcAft>
              <a:buClr>
                <a:schemeClr val="lt1"/>
              </a:buClr>
              <a:buSzPts val="800"/>
              <a:buFont typeface="Proxima Nova"/>
              <a:buChar char="•"/>
            </a:pPr>
            <a:r>
              <a:rPr lang="en" sz="800" b="1">
                <a:solidFill>
                  <a:schemeClr val="lt1"/>
                </a:solidFill>
                <a:latin typeface="Proxima Nova"/>
                <a:ea typeface="Proxima Nova"/>
                <a:cs typeface="Proxima Nova"/>
                <a:sym typeface="Proxima Nova"/>
              </a:rPr>
              <a:t>Increase HIV &amp; STI testing</a:t>
            </a:r>
            <a:endParaRPr sz="800" b="1">
              <a:solidFill>
                <a:schemeClr val="lt1"/>
              </a:solidFill>
              <a:latin typeface="Proxima Nova"/>
              <a:ea typeface="Proxima Nova"/>
              <a:cs typeface="Proxima Nova"/>
              <a:sym typeface="Proxima Nova"/>
            </a:endParaRPr>
          </a:p>
          <a:p>
            <a:pPr marL="117475" marR="0" lvl="0" indent="-92075" algn="l" rtl="0">
              <a:spcBef>
                <a:spcPts val="300"/>
              </a:spcBef>
              <a:spcAft>
                <a:spcPts val="0"/>
              </a:spcAft>
              <a:buClr>
                <a:schemeClr val="lt1"/>
              </a:buClr>
              <a:buSzPts val="800"/>
              <a:buFont typeface="Proxima Nova"/>
              <a:buChar char="•"/>
            </a:pPr>
            <a:r>
              <a:rPr lang="en" sz="800" b="1">
                <a:solidFill>
                  <a:schemeClr val="lt1"/>
                </a:solidFill>
                <a:latin typeface="Proxima Nova"/>
                <a:ea typeface="Proxima Nova"/>
                <a:cs typeface="Proxima Nova"/>
                <a:sym typeface="Proxima Nova"/>
              </a:rPr>
              <a:t>Increase linkage to care</a:t>
            </a:r>
            <a:endParaRPr sz="800" b="1">
              <a:solidFill>
                <a:schemeClr val="lt1"/>
              </a:solidFill>
              <a:latin typeface="Proxima Nova"/>
              <a:ea typeface="Proxima Nova"/>
              <a:cs typeface="Proxima Nova"/>
              <a:sym typeface="Proxima Nova"/>
            </a:endParaRPr>
          </a:p>
          <a:p>
            <a:pPr marL="117475" marR="0" lvl="0" indent="-92075" algn="l" rtl="0">
              <a:spcBef>
                <a:spcPts val="300"/>
              </a:spcBef>
              <a:spcAft>
                <a:spcPts val="0"/>
              </a:spcAft>
              <a:buClr>
                <a:schemeClr val="lt1"/>
              </a:buClr>
              <a:buSzPts val="800"/>
              <a:buFont typeface="Proxima Nova"/>
              <a:buChar char="•"/>
            </a:pPr>
            <a:r>
              <a:rPr lang="en" sz="800" b="1">
                <a:solidFill>
                  <a:schemeClr val="lt1"/>
                </a:solidFill>
                <a:latin typeface="Proxima Nova"/>
                <a:ea typeface="Proxima Nova"/>
                <a:cs typeface="Proxima Nova"/>
                <a:sym typeface="Proxima Nova"/>
              </a:rPr>
              <a:t>Improve engagement and/or retention in care</a:t>
            </a:r>
            <a:endParaRPr sz="800" b="1">
              <a:solidFill>
                <a:schemeClr val="lt1"/>
              </a:solidFill>
              <a:latin typeface="Proxima Nova"/>
              <a:ea typeface="Proxima Nova"/>
              <a:cs typeface="Proxima Nova"/>
              <a:sym typeface="Proxima Nova"/>
            </a:endParaRPr>
          </a:p>
          <a:p>
            <a:pPr marL="117475" marR="0" lvl="0" indent="-92075" algn="l" rtl="0">
              <a:spcBef>
                <a:spcPts val="300"/>
              </a:spcBef>
              <a:spcAft>
                <a:spcPts val="300"/>
              </a:spcAft>
              <a:buClr>
                <a:schemeClr val="lt1"/>
              </a:buClr>
              <a:buSzPts val="800"/>
              <a:buFont typeface="Proxima Nova"/>
              <a:buChar char="•"/>
            </a:pPr>
            <a:r>
              <a:rPr lang="en" sz="800" b="1">
                <a:solidFill>
                  <a:schemeClr val="lt1"/>
                </a:solidFill>
                <a:latin typeface="Proxima Nova"/>
                <a:ea typeface="Proxima Nova"/>
                <a:cs typeface="Proxima Nova"/>
                <a:sym typeface="Proxima Nova"/>
              </a:rPr>
              <a:t>Improve uptake and adherence</a:t>
            </a:r>
            <a:br>
              <a:rPr lang="en" sz="800" b="1">
                <a:solidFill>
                  <a:schemeClr val="lt1"/>
                </a:solidFill>
                <a:latin typeface="Proxima Nova"/>
                <a:ea typeface="Proxima Nova"/>
                <a:cs typeface="Proxima Nova"/>
                <a:sym typeface="Proxima Nova"/>
              </a:rPr>
            </a:br>
            <a:r>
              <a:rPr lang="en" sz="800" b="1">
                <a:solidFill>
                  <a:schemeClr val="lt1"/>
                </a:solidFill>
                <a:latin typeface="Proxima Nova"/>
                <a:ea typeface="Proxima Nova"/>
                <a:cs typeface="Proxima Nova"/>
                <a:sym typeface="Proxima Nova"/>
              </a:rPr>
              <a:t>to ART or PrEP</a:t>
            </a:r>
            <a:endParaRPr sz="800" b="1">
              <a:solidFill>
                <a:schemeClr val="lt1"/>
              </a:solidFill>
              <a:latin typeface="Proxima Nova"/>
              <a:ea typeface="Proxima Nova"/>
              <a:cs typeface="Proxima Nova"/>
              <a:sym typeface="Proxima Nova"/>
            </a:endParaRPr>
          </a:p>
        </p:txBody>
      </p:sp>
      <p:sp>
        <p:nvSpPr>
          <p:cNvPr id="95" name="Google Shape;95;p14"/>
          <p:cNvSpPr txBox="1"/>
          <p:nvPr/>
        </p:nvSpPr>
        <p:spPr>
          <a:xfrm>
            <a:off x="209175" y="3832025"/>
            <a:ext cx="1899600" cy="840000"/>
          </a:xfrm>
          <a:prstGeom prst="rect">
            <a:avLst/>
          </a:prstGeom>
          <a:solidFill>
            <a:srgbClr val="D6D8D3">
              <a:alpha val="60120"/>
            </a:srgbClr>
          </a:solidFill>
          <a:ln>
            <a:noFill/>
          </a:ln>
        </p:spPr>
        <p:txBody>
          <a:bodyPr spcFirstLastPara="1" wrap="square" lIns="68650" tIns="54850" rIns="68650" bIns="34325" anchor="t" anchorCtr="0">
            <a:noAutofit/>
          </a:bodyPr>
          <a:lstStyle/>
          <a:p>
            <a:pPr marL="0" marR="0" lvl="0" indent="0" algn="l" rtl="0">
              <a:lnSpc>
                <a:spcPct val="85000"/>
              </a:lnSpc>
              <a:spcBef>
                <a:spcPts val="0"/>
              </a:spcBef>
              <a:spcAft>
                <a:spcPts val="0"/>
              </a:spcAft>
              <a:buNone/>
            </a:pPr>
            <a:r>
              <a:rPr lang="en" sz="1000">
                <a:solidFill>
                  <a:srgbClr val="E6427A"/>
                </a:solidFill>
                <a:latin typeface="Proxima Nova Extrabold"/>
                <a:ea typeface="Proxima Nova Extrabold"/>
                <a:cs typeface="Proxima Nova Extrabold"/>
                <a:sym typeface="Proxima Nova Extrabold"/>
              </a:rPr>
              <a:t>GRANT TYPES AND SUPPORT</a:t>
            </a:r>
            <a:endParaRPr sz="1000">
              <a:solidFill>
                <a:srgbClr val="E6427A"/>
              </a:solidFill>
              <a:latin typeface="Proxima Nova Extrabold"/>
              <a:ea typeface="Proxima Nova Extrabold"/>
              <a:cs typeface="Proxima Nova Extrabold"/>
              <a:sym typeface="Proxima Nova Extrabold"/>
            </a:endParaRPr>
          </a:p>
          <a:p>
            <a:pPr marL="114300" marR="0" lvl="0" indent="-88900" algn="l" rtl="0">
              <a:spcBef>
                <a:spcPts val="2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Organizational Sub-Award</a:t>
            </a:r>
            <a:endParaRPr sz="800">
              <a:latin typeface="Proxima Nova"/>
              <a:ea typeface="Proxima Nova"/>
              <a:cs typeface="Proxima Nova"/>
              <a:sym typeface="Proxima Nova"/>
            </a:endParaRPr>
          </a:p>
          <a:p>
            <a:pPr marL="114300" marR="0" lvl="0" indent="-88900" algn="l" rtl="0">
              <a:spcBef>
                <a:spcPts val="200"/>
              </a:spcBef>
              <a:spcAft>
                <a:spcPts val="0"/>
              </a:spcAft>
              <a:buClr>
                <a:srgbClr val="000000"/>
              </a:buClr>
              <a:buSzPts val="800"/>
              <a:buFont typeface="Proxima Nova"/>
              <a:buChar char="•"/>
            </a:pPr>
            <a:r>
              <a:rPr lang="en" sz="800">
                <a:solidFill>
                  <a:srgbClr val="000000"/>
                </a:solidFill>
                <a:latin typeface="Proxima Nova"/>
                <a:ea typeface="Proxima Nova"/>
                <a:cs typeface="Proxima Nova"/>
                <a:sym typeface="Proxima Nova"/>
              </a:rPr>
              <a:t>CCTA Technical Assistance</a:t>
            </a:r>
            <a:endParaRPr sz="800">
              <a:latin typeface="Proxima Nova"/>
              <a:ea typeface="Proxima Nova"/>
              <a:cs typeface="Proxima Nova"/>
              <a:sym typeface="Proxima Nova"/>
            </a:endParaRPr>
          </a:p>
          <a:p>
            <a:pPr marL="114300" marR="0" lvl="0" indent="-88900" algn="l" rtl="0">
              <a:spcBef>
                <a:spcPts val="200"/>
              </a:spcBef>
              <a:spcAft>
                <a:spcPts val="200"/>
              </a:spcAft>
              <a:buClr>
                <a:srgbClr val="000000"/>
              </a:buClr>
              <a:buSzPts val="800"/>
              <a:buFont typeface="Proxima Nova"/>
              <a:buChar char="•"/>
            </a:pPr>
            <a:r>
              <a:rPr lang="en" sz="800">
                <a:solidFill>
                  <a:srgbClr val="000000"/>
                </a:solidFill>
                <a:latin typeface="Proxima Nova"/>
                <a:ea typeface="Proxima Nova"/>
                <a:cs typeface="Proxima Nova"/>
                <a:sym typeface="Proxima Nova"/>
              </a:rPr>
              <a:t>EC Technical Assistance</a:t>
            </a:r>
            <a:endParaRPr sz="800" i="0" u="none" strike="noStrike" cap="none">
              <a:solidFill>
                <a:srgbClr val="000000"/>
              </a:solidFill>
              <a:latin typeface="Proxima Nova"/>
              <a:ea typeface="Proxima Nova"/>
              <a:cs typeface="Proxima Nova"/>
              <a:sym typeface="Proxima Nova"/>
            </a:endParaRPr>
          </a:p>
        </p:txBody>
      </p:sp>
      <p:cxnSp>
        <p:nvCxnSpPr>
          <p:cNvPr id="96" name="Google Shape;96;p14"/>
          <p:cNvCxnSpPr/>
          <p:nvPr/>
        </p:nvCxnSpPr>
        <p:spPr>
          <a:xfrm flipH="1">
            <a:off x="1160675" y="1327938"/>
            <a:ext cx="1200" cy="131700"/>
          </a:xfrm>
          <a:prstGeom prst="straightConnector1">
            <a:avLst/>
          </a:prstGeom>
          <a:noFill/>
          <a:ln w="9525" cap="flat" cmpd="sng">
            <a:solidFill>
              <a:srgbClr val="000000"/>
            </a:solidFill>
            <a:prstDash val="solid"/>
            <a:miter lim="800000"/>
            <a:headEnd type="none" w="sm" len="sm"/>
            <a:tailEnd type="triangle" w="med" len="med"/>
          </a:ln>
        </p:spPr>
      </p:cxnSp>
      <p:cxnSp>
        <p:nvCxnSpPr>
          <p:cNvPr id="97" name="Google Shape;97;p14"/>
          <p:cNvCxnSpPr/>
          <p:nvPr/>
        </p:nvCxnSpPr>
        <p:spPr>
          <a:xfrm>
            <a:off x="1161118" y="2622992"/>
            <a:ext cx="300" cy="171000"/>
          </a:xfrm>
          <a:prstGeom prst="straightConnector1">
            <a:avLst/>
          </a:prstGeom>
          <a:noFill/>
          <a:ln w="9525" cap="flat" cmpd="sng">
            <a:solidFill>
              <a:srgbClr val="000000"/>
            </a:solidFill>
            <a:prstDash val="solid"/>
            <a:miter lim="800000"/>
            <a:headEnd type="none" w="sm" len="sm"/>
            <a:tailEnd type="triangle" w="med" len="med"/>
          </a:ln>
        </p:spPr>
      </p:cxnSp>
      <p:cxnSp>
        <p:nvCxnSpPr>
          <p:cNvPr id="98" name="Google Shape;98;p14"/>
          <p:cNvCxnSpPr/>
          <p:nvPr/>
        </p:nvCxnSpPr>
        <p:spPr>
          <a:xfrm flipH="1">
            <a:off x="1158675" y="3699425"/>
            <a:ext cx="600" cy="132600"/>
          </a:xfrm>
          <a:prstGeom prst="straightConnector1">
            <a:avLst/>
          </a:prstGeom>
          <a:noFill/>
          <a:ln w="9525" cap="flat" cmpd="sng">
            <a:solidFill>
              <a:srgbClr val="000000"/>
            </a:solidFill>
            <a:prstDash val="solid"/>
            <a:miter lim="800000"/>
            <a:headEnd type="none" w="sm" len="sm"/>
            <a:tailEnd type="triangle" w="med" len="med"/>
          </a:ln>
        </p:spPr>
      </p:cxnSp>
      <p:cxnSp>
        <p:nvCxnSpPr>
          <p:cNvPr id="99" name="Google Shape;99;p14"/>
          <p:cNvCxnSpPr/>
          <p:nvPr/>
        </p:nvCxnSpPr>
        <p:spPr>
          <a:xfrm>
            <a:off x="2122667" y="1318729"/>
            <a:ext cx="2622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0" name="Google Shape;100;p14"/>
          <p:cNvCxnSpPr>
            <a:stCxn id="86" idx="3"/>
          </p:cNvCxnSpPr>
          <p:nvPr/>
        </p:nvCxnSpPr>
        <p:spPr>
          <a:xfrm>
            <a:off x="2117375" y="2041325"/>
            <a:ext cx="2622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1" name="Google Shape;101;p14"/>
          <p:cNvCxnSpPr>
            <a:stCxn id="87" idx="3"/>
          </p:cNvCxnSpPr>
          <p:nvPr/>
        </p:nvCxnSpPr>
        <p:spPr>
          <a:xfrm>
            <a:off x="2111075" y="3253025"/>
            <a:ext cx="2622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2" name="Google Shape;102;p14"/>
          <p:cNvCxnSpPr>
            <a:stCxn id="95" idx="3"/>
          </p:cNvCxnSpPr>
          <p:nvPr/>
        </p:nvCxnSpPr>
        <p:spPr>
          <a:xfrm>
            <a:off x="2108775" y="4252025"/>
            <a:ext cx="2622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3" name="Google Shape;103;p14"/>
          <p:cNvCxnSpPr/>
          <p:nvPr/>
        </p:nvCxnSpPr>
        <p:spPr>
          <a:xfrm>
            <a:off x="3949401" y="1627807"/>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4" name="Google Shape;104;p14"/>
          <p:cNvCxnSpPr/>
          <p:nvPr/>
        </p:nvCxnSpPr>
        <p:spPr>
          <a:xfrm>
            <a:off x="3949401" y="3458587"/>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5" name="Google Shape;105;p14"/>
          <p:cNvCxnSpPr/>
          <p:nvPr/>
        </p:nvCxnSpPr>
        <p:spPr>
          <a:xfrm rot="10800000" flipH="1">
            <a:off x="2111026" y="883900"/>
            <a:ext cx="5659500" cy="1800"/>
          </a:xfrm>
          <a:prstGeom prst="straightConnector1">
            <a:avLst/>
          </a:prstGeom>
          <a:noFill/>
          <a:ln w="9525" cap="flat" cmpd="sng">
            <a:solidFill>
              <a:srgbClr val="000000"/>
            </a:solidFill>
            <a:prstDash val="solid"/>
            <a:miter lim="800000"/>
            <a:headEnd type="none" w="sm" len="sm"/>
            <a:tailEnd type="triangle" w="med" len="med"/>
          </a:ln>
        </p:spPr>
      </p:cxnSp>
      <p:cxnSp>
        <p:nvCxnSpPr>
          <p:cNvPr id="106" name="Google Shape;106;p14"/>
          <p:cNvCxnSpPr/>
          <p:nvPr/>
        </p:nvCxnSpPr>
        <p:spPr>
          <a:xfrm>
            <a:off x="2111026" y="1126500"/>
            <a:ext cx="4023900" cy="2400"/>
          </a:xfrm>
          <a:prstGeom prst="straightConnector1">
            <a:avLst/>
          </a:prstGeom>
          <a:noFill/>
          <a:ln w="9525" cap="flat" cmpd="sng">
            <a:solidFill>
              <a:srgbClr val="000000"/>
            </a:solidFill>
            <a:prstDash val="solid"/>
            <a:miter lim="800000"/>
            <a:headEnd type="none" w="sm" len="sm"/>
            <a:tailEnd type="triangle" w="med" len="med"/>
          </a:ln>
        </p:spPr>
      </p:cxnSp>
      <p:cxnSp>
        <p:nvCxnSpPr>
          <p:cNvPr id="107" name="Google Shape;107;p14"/>
          <p:cNvCxnSpPr>
            <a:stCxn id="89" idx="3"/>
          </p:cNvCxnSpPr>
          <p:nvPr/>
        </p:nvCxnSpPr>
        <p:spPr>
          <a:xfrm>
            <a:off x="5891975" y="1609500"/>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08" name="Google Shape;108;p14"/>
          <p:cNvCxnSpPr/>
          <p:nvPr/>
        </p:nvCxnSpPr>
        <p:spPr>
          <a:xfrm>
            <a:off x="5890475" y="3182525"/>
            <a:ext cx="258600" cy="300"/>
          </a:xfrm>
          <a:prstGeom prst="straightConnector1">
            <a:avLst/>
          </a:prstGeom>
          <a:noFill/>
          <a:ln w="9525" cap="flat" cmpd="sng">
            <a:solidFill>
              <a:srgbClr val="000000"/>
            </a:solidFill>
            <a:prstDash val="solid"/>
            <a:miter lim="800000"/>
            <a:headEnd type="none" w="sm" len="sm"/>
            <a:tailEnd type="triangle" w="med" len="med"/>
          </a:ln>
        </p:spPr>
      </p:cxnSp>
      <p:cxnSp>
        <p:nvCxnSpPr>
          <p:cNvPr id="109" name="Google Shape;109;p14"/>
          <p:cNvCxnSpPr/>
          <p:nvPr/>
        </p:nvCxnSpPr>
        <p:spPr>
          <a:xfrm>
            <a:off x="5892062" y="4298711"/>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10" name="Google Shape;110;p14"/>
          <p:cNvCxnSpPr>
            <a:stCxn id="91" idx="3"/>
          </p:cNvCxnSpPr>
          <p:nvPr/>
        </p:nvCxnSpPr>
        <p:spPr>
          <a:xfrm>
            <a:off x="7510875" y="1738550"/>
            <a:ext cx="255600" cy="3600"/>
          </a:xfrm>
          <a:prstGeom prst="straightConnector1">
            <a:avLst/>
          </a:prstGeom>
          <a:noFill/>
          <a:ln w="9525" cap="flat" cmpd="sng">
            <a:solidFill>
              <a:srgbClr val="000000"/>
            </a:solidFill>
            <a:prstDash val="solid"/>
            <a:miter lim="800000"/>
            <a:headEnd type="none" w="sm" len="sm"/>
            <a:tailEnd type="triangle" w="med" len="med"/>
          </a:ln>
        </p:spPr>
      </p:cxnSp>
      <p:cxnSp>
        <p:nvCxnSpPr>
          <p:cNvPr id="111" name="Google Shape;111;p14"/>
          <p:cNvCxnSpPr>
            <a:stCxn id="92" idx="3"/>
          </p:cNvCxnSpPr>
          <p:nvPr/>
        </p:nvCxnSpPr>
        <p:spPr>
          <a:xfrm>
            <a:off x="7522925" y="3057875"/>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12" name="Google Shape;112;p14"/>
          <p:cNvCxnSpPr/>
          <p:nvPr/>
        </p:nvCxnSpPr>
        <p:spPr>
          <a:xfrm>
            <a:off x="7510775" y="3999800"/>
            <a:ext cx="255600" cy="0"/>
          </a:xfrm>
          <a:prstGeom prst="straightConnector1">
            <a:avLst/>
          </a:prstGeom>
          <a:noFill/>
          <a:ln w="9525" cap="flat" cmpd="sng">
            <a:solidFill>
              <a:srgbClr val="000000"/>
            </a:solidFill>
            <a:prstDash val="solid"/>
            <a:miter lim="800000"/>
            <a:headEnd type="none" w="sm" len="sm"/>
            <a:tailEnd type="triangle" w="med" len="med"/>
          </a:ln>
        </p:spPr>
      </p:cxnSp>
      <p:cxnSp>
        <p:nvCxnSpPr>
          <p:cNvPr id="113" name="Google Shape;113;p14"/>
          <p:cNvCxnSpPr/>
          <p:nvPr/>
        </p:nvCxnSpPr>
        <p:spPr>
          <a:xfrm>
            <a:off x="5105250" y="1982688"/>
            <a:ext cx="300" cy="210300"/>
          </a:xfrm>
          <a:prstGeom prst="straightConnector1">
            <a:avLst/>
          </a:prstGeom>
          <a:noFill/>
          <a:ln w="9525" cap="flat" cmpd="sng">
            <a:solidFill>
              <a:srgbClr val="000000"/>
            </a:solidFill>
            <a:prstDash val="solid"/>
            <a:miter lim="800000"/>
            <a:headEnd type="none" w="sm" len="sm"/>
            <a:tailEnd type="triangle" w="med" len="med"/>
          </a:ln>
        </p:spPr>
      </p:cxnSp>
      <p:cxnSp>
        <p:nvCxnSpPr>
          <p:cNvPr id="114" name="Google Shape;114;p14"/>
          <p:cNvCxnSpPr/>
          <p:nvPr/>
        </p:nvCxnSpPr>
        <p:spPr>
          <a:xfrm>
            <a:off x="6839375" y="2442938"/>
            <a:ext cx="300" cy="171000"/>
          </a:xfrm>
          <a:prstGeom prst="straightConnector1">
            <a:avLst/>
          </a:prstGeom>
          <a:noFill/>
          <a:ln w="9525" cap="flat" cmpd="sng">
            <a:solidFill>
              <a:srgbClr val="000000"/>
            </a:solidFill>
            <a:prstDash val="solid"/>
            <a:miter lim="800000"/>
            <a:headEnd type="none" w="sm" len="sm"/>
            <a:tailEnd type="triangle" w="med" len="med"/>
          </a:ln>
        </p:spPr>
      </p:cxnSp>
      <p:cxnSp>
        <p:nvCxnSpPr>
          <p:cNvPr id="115" name="Google Shape;115;p14"/>
          <p:cNvCxnSpPr/>
          <p:nvPr/>
        </p:nvCxnSpPr>
        <p:spPr>
          <a:xfrm>
            <a:off x="6839375" y="3544575"/>
            <a:ext cx="300" cy="171000"/>
          </a:xfrm>
          <a:prstGeom prst="straightConnector1">
            <a:avLst/>
          </a:prstGeom>
          <a:noFill/>
          <a:ln w="9525" cap="flat" cmpd="sng">
            <a:solidFill>
              <a:srgbClr val="000000"/>
            </a:solidFill>
            <a:prstDash val="solid"/>
            <a:miter lim="800000"/>
            <a:headEnd type="none" w="sm" len="sm"/>
            <a:tailEnd type="triangle" w="med" len="med"/>
          </a:ln>
        </p:spPr>
      </p:cxnSp>
      <p:pic>
        <p:nvPicPr>
          <p:cNvPr id="116" name="Google Shape;116;p14"/>
          <p:cNvPicPr preferRelativeResize="0"/>
          <p:nvPr/>
        </p:nvPicPr>
        <p:blipFill rotWithShape="1">
          <a:blip r:embed="rId3">
            <a:alphaModFix/>
          </a:blip>
          <a:srcRect l="29838" r="31659" b="14668"/>
          <a:stretch/>
        </p:blipFill>
        <p:spPr>
          <a:xfrm>
            <a:off x="7762975" y="2850450"/>
            <a:ext cx="1060198" cy="1589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p:nvPr/>
        </p:nvSpPr>
        <p:spPr>
          <a:xfrm>
            <a:off x="4969025" y="1240008"/>
            <a:ext cx="4277192" cy="3007584"/>
          </a:xfrm>
          <a:prstGeom prst="rect">
            <a:avLst/>
          </a:prstGeom>
          <a:noFill/>
          <a:ln w="9525" cap="flat" cmpd="sng">
            <a:solidFill>
              <a:srgbClr val="E642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15"/>
          <p:cNvPicPr preferRelativeResize="0"/>
          <p:nvPr/>
        </p:nvPicPr>
        <p:blipFill rotWithShape="1">
          <a:blip r:embed="rId3">
            <a:alphaModFix/>
          </a:blip>
          <a:srcRect l="13711" t="7868" r="13703" b="16396"/>
          <a:stretch/>
        </p:blipFill>
        <p:spPr>
          <a:xfrm>
            <a:off x="5053073" y="1327295"/>
            <a:ext cx="4097167" cy="2849502"/>
          </a:xfrm>
          <a:prstGeom prst="rect">
            <a:avLst/>
          </a:prstGeom>
          <a:noFill/>
          <a:ln>
            <a:noFill/>
          </a:ln>
        </p:spPr>
      </p:pic>
      <p:sp>
        <p:nvSpPr>
          <p:cNvPr id="123" name="Google Shape;123;p15"/>
          <p:cNvSpPr txBox="1"/>
          <p:nvPr/>
        </p:nvSpPr>
        <p:spPr>
          <a:xfrm>
            <a:off x="294600" y="1140450"/>
            <a:ext cx="4277400" cy="3206700"/>
          </a:xfrm>
          <a:prstGeom prst="rect">
            <a:avLst/>
          </a:prstGeom>
          <a:noFill/>
          <a:ln>
            <a:noFill/>
          </a:ln>
        </p:spPr>
        <p:txBody>
          <a:bodyPr spcFirstLastPara="1" wrap="square" lIns="91425" tIns="45700" rIns="91425" bIns="45700" anchor="t" anchorCtr="0">
            <a:normAutofit/>
          </a:bodyPr>
          <a:lstStyle/>
          <a:p>
            <a:pPr marL="117475" lvl="0" indent="-165100" algn="l" rtl="0">
              <a:spcBef>
                <a:spcPts val="0"/>
              </a:spcBef>
              <a:spcAft>
                <a:spcPts val="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Trans-identified peer counselor </a:t>
            </a:r>
            <a:endParaRPr sz="2200">
              <a:solidFill>
                <a:srgbClr val="595959"/>
              </a:solidFill>
              <a:latin typeface="Proxima Nova"/>
              <a:ea typeface="Proxima Nova"/>
              <a:cs typeface="Proxima Nova"/>
              <a:sym typeface="Proxima Nova"/>
            </a:endParaRPr>
          </a:p>
          <a:p>
            <a:pPr marL="117475" lvl="0" indent="-165100" algn="l" rtl="0">
              <a:lnSpc>
                <a:spcPct val="90000"/>
              </a:lnSpc>
              <a:spcBef>
                <a:spcPts val="1000"/>
              </a:spcBef>
              <a:spcAft>
                <a:spcPts val="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Six one-on-one sessions</a:t>
            </a:r>
            <a:endParaRPr sz="2200">
              <a:solidFill>
                <a:srgbClr val="595959"/>
              </a:solidFill>
              <a:latin typeface="Proxima Nova"/>
              <a:ea typeface="Proxima Nova"/>
              <a:cs typeface="Proxima Nova"/>
              <a:sym typeface="Proxima Nova"/>
            </a:endParaRPr>
          </a:p>
          <a:p>
            <a:pPr marL="117475" lvl="0" indent="-165100" algn="l" rtl="0">
              <a:spcBef>
                <a:spcPts val="0"/>
              </a:spcBef>
              <a:spcAft>
                <a:spcPts val="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Group workshop with gender affirming, PrEP knowledge and HIV prevention and/or care provider or providers</a:t>
            </a:r>
            <a:endParaRPr sz="2200">
              <a:solidFill>
                <a:srgbClr val="595959"/>
              </a:solidFill>
              <a:latin typeface="Proxima Nova"/>
              <a:ea typeface="Proxima Nova"/>
              <a:cs typeface="Proxima Nova"/>
              <a:sym typeface="Proxima Nova"/>
            </a:endParaRPr>
          </a:p>
          <a:p>
            <a:pPr marL="117475" lvl="0" indent="-165100" algn="l" rtl="0">
              <a:spcBef>
                <a:spcPts val="0"/>
              </a:spcBef>
              <a:spcAft>
                <a:spcPts val="160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Provide supportive services and referrals</a:t>
            </a:r>
            <a:endParaRPr sz="2200">
              <a:solidFill>
                <a:srgbClr val="595959"/>
              </a:solidFill>
              <a:latin typeface="Proxima Nova"/>
              <a:ea typeface="Proxima Nova"/>
              <a:cs typeface="Proxima Nova"/>
              <a:sym typeface="Proxima Nova"/>
            </a:endParaRPr>
          </a:p>
        </p:txBody>
      </p:sp>
      <p:sp>
        <p:nvSpPr>
          <p:cNvPr id="124" name="Google Shape;124;p15"/>
          <p:cNvSpPr txBox="1"/>
          <p:nvPr/>
        </p:nvSpPr>
        <p:spPr>
          <a:xfrm>
            <a:off x="294600" y="381275"/>
            <a:ext cx="8498400" cy="57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800" b="1">
                <a:solidFill>
                  <a:srgbClr val="E6427A"/>
                </a:solidFill>
                <a:latin typeface="Proxima Nova"/>
                <a:ea typeface="Proxima Nova"/>
                <a:cs typeface="Proxima Nova"/>
                <a:sym typeface="Proxima Nova"/>
              </a:rPr>
              <a:t>Core Elements of the Healthy Divas Intervention</a:t>
            </a:r>
            <a:endParaRPr sz="2800" b="1">
              <a:solidFill>
                <a:srgbClr val="E6427A"/>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6"/>
          <p:cNvSpPr txBox="1"/>
          <p:nvPr/>
        </p:nvSpPr>
        <p:spPr>
          <a:xfrm>
            <a:off x="645600" y="497850"/>
            <a:ext cx="8498400" cy="57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800" b="1">
                <a:solidFill>
                  <a:srgbClr val="E6427A"/>
                </a:solidFill>
                <a:latin typeface="Proxima Nova"/>
                <a:ea typeface="Proxima Nova"/>
                <a:cs typeface="Proxima Nova"/>
                <a:sym typeface="Proxima Nova"/>
              </a:rPr>
              <a:t>Intervention Activities</a:t>
            </a:r>
            <a:endParaRPr sz="2800" b="1">
              <a:solidFill>
                <a:srgbClr val="E6427A"/>
              </a:solidFill>
              <a:latin typeface="Proxima Nova"/>
              <a:ea typeface="Proxima Nova"/>
              <a:cs typeface="Proxima Nova"/>
              <a:sym typeface="Proxima Nova"/>
            </a:endParaRPr>
          </a:p>
        </p:txBody>
      </p:sp>
      <p:sp>
        <p:nvSpPr>
          <p:cNvPr id="130" name="Google Shape;130;p16"/>
          <p:cNvSpPr txBox="1"/>
          <p:nvPr/>
        </p:nvSpPr>
        <p:spPr>
          <a:xfrm>
            <a:off x="645600" y="1240350"/>
            <a:ext cx="7531800" cy="3405300"/>
          </a:xfrm>
          <a:prstGeom prst="rect">
            <a:avLst/>
          </a:prstGeom>
          <a:noFill/>
          <a:ln>
            <a:noFill/>
          </a:ln>
        </p:spPr>
        <p:txBody>
          <a:bodyPr spcFirstLastPara="1" wrap="square" lIns="91425" tIns="45700" rIns="91425" bIns="45700" anchor="t" anchorCtr="0">
            <a:normAutofit/>
          </a:bodyPr>
          <a:lstStyle/>
          <a:p>
            <a:pPr marL="109220" lvl="0" indent="-165100" algn="l" rtl="0">
              <a:spcBef>
                <a:spcPts val="0"/>
              </a:spcBef>
              <a:spcAft>
                <a:spcPts val="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Outreach, recruitment, retention </a:t>
            </a:r>
            <a:endParaRPr sz="2200">
              <a:solidFill>
                <a:srgbClr val="595959"/>
              </a:solidFill>
              <a:latin typeface="Proxima Nova"/>
              <a:ea typeface="Proxima Nova"/>
              <a:cs typeface="Proxima Nova"/>
              <a:sym typeface="Proxima Nova"/>
            </a:endParaRPr>
          </a:p>
          <a:p>
            <a:pPr marL="109220" lvl="0" indent="-165100" algn="l" rtl="0">
              <a:spcBef>
                <a:spcPts val="300"/>
              </a:spcBef>
              <a:spcAft>
                <a:spcPts val="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6 individual sessions with peer counselor to discuss </a:t>
            </a:r>
            <a:br>
              <a:rPr lang="en" sz="2200">
                <a:solidFill>
                  <a:srgbClr val="595959"/>
                </a:solidFill>
                <a:latin typeface="Proxima Nova"/>
                <a:ea typeface="Proxima Nova"/>
                <a:cs typeface="Proxima Nova"/>
                <a:sym typeface="Proxima Nova"/>
              </a:rPr>
            </a:br>
            <a:r>
              <a:rPr lang="en" sz="2200">
                <a:solidFill>
                  <a:srgbClr val="595959"/>
                </a:solidFill>
                <a:latin typeface="Proxima Nova"/>
                <a:ea typeface="Proxima Nova"/>
                <a:cs typeface="Proxima Nova"/>
                <a:sym typeface="Proxima Nova"/>
              </a:rPr>
              <a:t> personal and health history and goals</a:t>
            </a:r>
            <a:endParaRPr sz="2200">
              <a:solidFill>
                <a:srgbClr val="595959"/>
              </a:solidFill>
              <a:latin typeface="Proxima Nova"/>
              <a:ea typeface="Proxima Nova"/>
              <a:cs typeface="Proxima Nova"/>
              <a:sym typeface="Proxima Nova"/>
            </a:endParaRPr>
          </a:p>
          <a:p>
            <a:pPr marL="109220" lvl="0" indent="-165100" algn="l" rtl="0">
              <a:spcBef>
                <a:spcPts val="600"/>
              </a:spcBef>
              <a:spcAft>
                <a:spcPts val="0"/>
              </a:spcAft>
              <a:buClr>
                <a:srgbClr val="595959"/>
              </a:buClr>
              <a:buSzPts val="2600"/>
              <a:buFont typeface="Proxima Nova"/>
              <a:buChar char="•"/>
            </a:pPr>
            <a:r>
              <a:rPr lang="en" sz="2200">
                <a:solidFill>
                  <a:srgbClr val="595959"/>
                </a:solidFill>
                <a:latin typeface="Proxima Nova"/>
                <a:ea typeface="Proxima Nova"/>
                <a:cs typeface="Proxima Nova"/>
                <a:sym typeface="Proxima Nova"/>
              </a:rPr>
              <a:t> 1 group workshop with participants and medical provider </a:t>
            </a:r>
            <a:br>
              <a:rPr lang="en" sz="2200">
                <a:solidFill>
                  <a:srgbClr val="595959"/>
                </a:solidFill>
                <a:latin typeface="Proxima Nova"/>
                <a:ea typeface="Proxima Nova"/>
                <a:cs typeface="Proxima Nova"/>
                <a:sym typeface="Proxima Nova"/>
              </a:rPr>
            </a:br>
            <a:r>
              <a:rPr lang="en" sz="2200">
                <a:solidFill>
                  <a:srgbClr val="595959"/>
                </a:solidFill>
                <a:latin typeface="Proxima Nova"/>
                <a:ea typeface="Proxima Nova"/>
                <a:cs typeface="Proxima Nova"/>
                <a:sym typeface="Proxima Nova"/>
              </a:rPr>
              <a:t> on Gender Affirming, PrEP &amp; HIV prevention and/or care</a:t>
            </a:r>
            <a:endParaRPr sz="2200">
              <a:solidFill>
                <a:srgbClr val="595959"/>
              </a:solidFill>
              <a:latin typeface="Proxima Nova"/>
              <a:ea typeface="Proxima Nova"/>
              <a:cs typeface="Proxima Nova"/>
              <a:sym typeface="Proxima Nova"/>
            </a:endParaRPr>
          </a:p>
          <a:p>
            <a:pPr marL="228600" lvl="0" indent="-279400" algn="l" rtl="0">
              <a:spcBef>
                <a:spcPts val="0"/>
              </a:spcBef>
              <a:spcAft>
                <a:spcPts val="0"/>
              </a:spcAft>
              <a:buClr>
                <a:schemeClr val="dk2"/>
              </a:buClr>
              <a:buSzPts val="2600"/>
              <a:buFont typeface="Proxima Nova"/>
              <a:buChar char="•"/>
            </a:pPr>
            <a:r>
              <a:rPr lang="en" sz="2200">
                <a:solidFill>
                  <a:schemeClr val="dk2"/>
                </a:solidFill>
                <a:latin typeface="Proxima Nova"/>
                <a:ea typeface="Proxima Nova"/>
                <a:cs typeface="Proxima Nova"/>
                <a:sym typeface="Proxima Nova"/>
              </a:rPr>
              <a:t>Discuss impact of substance use and other barriers</a:t>
            </a:r>
            <a:br>
              <a:rPr lang="en" sz="2200">
                <a:solidFill>
                  <a:schemeClr val="dk2"/>
                </a:solidFill>
                <a:latin typeface="Proxima Nova"/>
                <a:ea typeface="Proxima Nova"/>
                <a:cs typeface="Proxima Nova"/>
                <a:sym typeface="Proxima Nova"/>
              </a:rPr>
            </a:br>
            <a:r>
              <a:rPr lang="en" sz="2200">
                <a:solidFill>
                  <a:schemeClr val="dk2"/>
                </a:solidFill>
                <a:latin typeface="Proxima Nova"/>
                <a:ea typeface="Proxima Nova"/>
                <a:cs typeface="Proxima Nova"/>
                <a:sym typeface="Proxima Nova"/>
              </a:rPr>
              <a:t>and facilitators</a:t>
            </a:r>
            <a:endParaRPr sz="2200">
              <a:solidFill>
                <a:schemeClr val="dk2"/>
              </a:solidFill>
              <a:latin typeface="Proxima Nova"/>
              <a:ea typeface="Proxima Nova"/>
              <a:cs typeface="Proxima Nova"/>
              <a:sym typeface="Proxima Nova"/>
            </a:endParaRPr>
          </a:p>
          <a:p>
            <a:pPr marL="228600" lvl="0" indent="-279400" algn="l" rtl="0">
              <a:spcBef>
                <a:spcPts val="600"/>
              </a:spcBef>
              <a:spcAft>
                <a:spcPts val="0"/>
              </a:spcAft>
              <a:buClr>
                <a:schemeClr val="dk2"/>
              </a:buClr>
              <a:buSzPts val="2600"/>
              <a:buFont typeface="Proxima Nova"/>
              <a:buChar char="•"/>
            </a:pPr>
            <a:r>
              <a:rPr lang="en" sz="2200">
                <a:solidFill>
                  <a:schemeClr val="dk2"/>
                </a:solidFill>
                <a:latin typeface="Proxima Nova"/>
                <a:ea typeface="Proxima Nova"/>
                <a:cs typeface="Proxima Nova"/>
                <a:sym typeface="Proxima Nova"/>
              </a:rPr>
              <a:t>Provide supportive services  and referrals</a:t>
            </a:r>
            <a:endParaRPr sz="2200">
              <a:solidFill>
                <a:srgbClr val="595959"/>
              </a:solidFill>
              <a:latin typeface="Proxima Nova"/>
              <a:ea typeface="Proxima Nova"/>
              <a:cs typeface="Proxima Nova"/>
              <a:sym typeface="Proxima Nova"/>
            </a:endParaRPr>
          </a:p>
        </p:txBody>
      </p:sp>
      <p:pic>
        <p:nvPicPr>
          <p:cNvPr id="131" name="Google Shape;131;p16"/>
          <p:cNvPicPr preferRelativeResize="0"/>
          <p:nvPr/>
        </p:nvPicPr>
        <p:blipFill>
          <a:blip r:embed="rId3">
            <a:alphaModFix/>
          </a:blip>
          <a:stretch>
            <a:fillRect/>
          </a:stretch>
        </p:blipFill>
        <p:spPr>
          <a:xfrm rot="-1959503">
            <a:off x="6939381" y="-111521"/>
            <a:ext cx="1989639" cy="19896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p:nvPr/>
        </p:nvSpPr>
        <p:spPr>
          <a:xfrm>
            <a:off x="645600" y="497850"/>
            <a:ext cx="8498400" cy="57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800" b="1">
                <a:solidFill>
                  <a:srgbClr val="E6427A"/>
                </a:solidFill>
                <a:latin typeface="Proxima Nova"/>
                <a:ea typeface="Proxima Nova"/>
                <a:cs typeface="Proxima Nova"/>
                <a:sym typeface="Proxima Nova"/>
              </a:rPr>
              <a:t>Pre-implementation Activities</a:t>
            </a:r>
            <a:endParaRPr sz="2800" b="1">
              <a:solidFill>
                <a:srgbClr val="E6427A"/>
              </a:solidFill>
              <a:latin typeface="Proxima Nova"/>
              <a:ea typeface="Proxima Nova"/>
              <a:cs typeface="Proxima Nova"/>
              <a:sym typeface="Proxima Nova"/>
            </a:endParaRPr>
          </a:p>
        </p:txBody>
      </p:sp>
      <p:sp>
        <p:nvSpPr>
          <p:cNvPr id="137" name="Google Shape;137;p17"/>
          <p:cNvSpPr txBox="1"/>
          <p:nvPr/>
        </p:nvSpPr>
        <p:spPr>
          <a:xfrm>
            <a:off x="645600" y="1240350"/>
            <a:ext cx="8121000" cy="3288600"/>
          </a:xfrm>
          <a:prstGeom prst="rect">
            <a:avLst/>
          </a:prstGeom>
          <a:noFill/>
          <a:ln>
            <a:noFill/>
          </a:ln>
        </p:spPr>
        <p:txBody>
          <a:bodyPr spcFirstLastPara="1" wrap="square" lIns="91425" tIns="45700" rIns="91425" bIns="45700" anchor="t" anchorCtr="0">
            <a:normAutofit lnSpcReduction="10000"/>
          </a:bodyPr>
          <a:lstStyle/>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Hire and train peer facilitators</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Train providers on trans-competent care (if needed)</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Train staff to assess adherence, engagement behaviors</a:t>
            </a:r>
            <a:br>
              <a:rPr lang="en" sz="2100">
                <a:solidFill>
                  <a:schemeClr val="dk2"/>
                </a:solidFill>
                <a:latin typeface="Proxima Nova"/>
                <a:ea typeface="Proxima Nova"/>
                <a:cs typeface="Proxima Nova"/>
                <a:sym typeface="Proxima Nova"/>
              </a:rPr>
            </a:br>
            <a:r>
              <a:rPr lang="en" sz="2100">
                <a:solidFill>
                  <a:schemeClr val="dk2"/>
                </a:solidFill>
                <a:latin typeface="Proxima Nova"/>
                <a:ea typeface="Proxima Nova"/>
                <a:cs typeface="Proxima Nova"/>
                <a:sym typeface="Proxima Nova"/>
              </a:rPr>
              <a:t>and satisfaction</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Train staff to provide supportive services and referrals</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Collect process and outcome measures</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Provide supervision</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0"/>
              </a:spcAft>
              <a:buClr>
                <a:schemeClr val="dk2"/>
              </a:buClr>
              <a:buSzPts val="2100"/>
              <a:buFont typeface="Proxima Nova"/>
              <a:buChar char="•"/>
            </a:pPr>
            <a:r>
              <a:rPr lang="en" sz="2100">
                <a:solidFill>
                  <a:schemeClr val="dk2"/>
                </a:solidFill>
                <a:latin typeface="Proxima Nova"/>
                <a:ea typeface="Proxima Nova"/>
                <a:cs typeface="Proxima Nova"/>
                <a:sym typeface="Proxima Nova"/>
              </a:rPr>
              <a:t>Adaptation (as needed)</a:t>
            </a:r>
            <a:endParaRPr sz="2100">
              <a:solidFill>
                <a:schemeClr val="dk2"/>
              </a:solidFill>
              <a:latin typeface="Proxima Nova"/>
              <a:ea typeface="Proxima Nova"/>
              <a:cs typeface="Proxima Nova"/>
              <a:sym typeface="Proxima Nova"/>
            </a:endParaRPr>
          </a:p>
          <a:p>
            <a:pPr marL="228600" lvl="0" indent="-247650" algn="l" rtl="0">
              <a:lnSpc>
                <a:spcPct val="100000"/>
              </a:lnSpc>
              <a:spcBef>
                <a:spcPts val="500"/>
              </a:spcBef>
              <a:spcAft>
                <a:spcPts val="500"/>
              </a:spcAft>
              <a:buClr>
                <a:schemeClr val="dk2"/>
              </a:buClr>
              <a:buSzPts val="2100"/>
              <a:buFont typeface="Proxima Nova"/>
              <a:buChar char="•"/>
            </a:pPr>
            <a:r>
              <a:rPr lang="en" sz="2100">
                <a:solidFill>
                  <a:schemeClr val="dk2"/>
                </a:solidFill>
                <a:latin typeface="Proxima Nova"/>
                <a:ea typeface="Proxima Nova"/>
                <a:cs typeface="Proxima Nova"/>
                <a:sym typeface="Proxima Nova"/>
              </a:rPr>
              <a:t>Technical Assistance</a:t>
            </a:r>
            <a:endParaRPr sz="2100">
              <a:solidFill>
                <a:srgbClr val="595959"/>
              </a:solidFill>
              <a:latin typeface="Proxima Nova"/>
              <a:ea typeface="Proxima Nova"/>
              <a:cs typeface="Proxima Nova"/>
              <a:sym typeface="Proxima Nova"/>
            </a:endParaRPr>
          </a:p>
        </p:txBody>
      </p:sp>
      <p:pic>
        <p:nvPicPr>
          <p:cNvPr id="138" name="Google Shape;138;p17"/>
          <p:cNvPicPr preferRelativeResize="0"/>
          <p:nvPr/>
        </p:nvPicPr>
        <p:blipFill>
          <a:blip r:embed="rId3">
            <a:alphaModFix/>
          </a:blip>
          <a:stretch>
            <a:fillRect/>
          </a:stretch>
        </p:blipFill>
        <p:spPr>
          <a:xfrm rot="3865713">
            <a:off x="6912906" y="64755"/>
            <a:ext cx="1989640" cy="198964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2468</Words>
  <Application>Microsoft Office PowerPoint</Application>
  <PresentationFormat>On-screen Show (16:9)</PresentationFormat>
  <Paragraphs>354</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Proxima Nova</vt:lpstr>
      <vt:lpstr>Vujahday Script</vt:lpstr>
      <vt:lpstr>Proxima Nova Semibold</vt:lpstr>
      <vt:lpstr>Calibri</vt:lpstr>
      <vt:lpstr>Proxima Nova Extrabold</vt:lpstr>
      <vt:lpstr>Simple Light</vt:lpstr>
      <vt:lpstr>Training of Facilitators</vt:lpstr>
      <vt:lpstr>Learning Objectives</vt:lpstr>
      <vt:lpstr>Introductions &amp; Icebreaker</vt:lpstr>
      <vt:lpstr>PowerPoint Presentation</vt:lpstr>
      <vt:lpstr>Healthy Divas:</vt:lpstr>
      <vt:lpstr>Healthy Divas Logic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Objectives</vt:lpstr>
      <vt:lpstr>Check In</vt:lpstr>
      <vt:lpstr>PowerPoint Presentation</vt:lpstr>
      <vt:lpstr>PowerPoint Presentation</vt:lpstr>
      <vt:lpstr>PowerPoint Presentation</vt:lpstr>
      <vt:lpstr>PowerPoint Presentation</vt:lpstr>
      <vt:lpstr>PowerPoint Presentation</vt:lpstr>
      <vt:lpstr>PowerPoint Presentation</vt:lpstr>
      <vt:lpstr>Workshop Objectives</vt:lpstr>
      <vt:lpstr>Preparation</vt:lpstr>
      <vt:lpstr>PowerPoint Presentation</vt:lpstr>
      <vt:lpstr>PowerPoint Presentation</vt:lpstr>
      <vt:lpstr>PowerPoint Presentation</vt:lpstr>
      <vt:lpstr>PowerPoint Presentation</vt:lpstr>
      <vt:lpstr>PowerPoint Presentation</vt:lpstr>
      <vt:lpstr>Session Objectives</vt:lpstr>
      <vt:lpstr>PowerPoint Presentation</vt:lpstr>
      <vt:lpstr>PowerPoint Presentation</vt:lpstr>
      <vt:lpstr>Session Objectives</vt:lpstr>
      <vt:lpstr>PowerPoint Presentation</vt:lpstr>
      <vt:lpstr>PowerPoint Presentation</vt:lpstr>
      <vt:lpstr>PowerPoint Presentation</vt:lpstr>
      <vt:lpstr>PowerPoint Presentation</vt:lpstr>
      <vt:lpstr>PowerPoint Presentation</vt:lpstr>
      <vt:lpstr>Session Objectives</vt:lpstr>
      <vt:lpstr>PowerPoint Presentation</vt:lpstr>
      <vt:lpstr>Session Objectives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of Facilitators</dc:title>
  <cp:lastModifiedBy>McCree, Breonna</cp:lastModifiedBy>
  <cp:revision>1</cp:revision>
  <dcterms:modified xsi:type="dcterms:W3CDTF">2022-11-10T20:02:38Z</dcterms:modified>
</cp:coreProperties>
</file>